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8"/>
  </p:notesMasterIdLst>
  <p:handoutMasterIdLst>
    <p:handoutMasterId r:id="rId9"/>
  </p:handoutMasterIdLst>
  <p:sldIdLst>
    <p:sldId id="432" r:id="rId2"/>
    <p:sldId id="455" r:id="rId3"/>
    <p:sldId id="452" r:id="rId4"/>
    <p:sldId id="453" r:id="rId5"/>
    <p:sldId id="456" r:id="rId6"/>
    <p:sldId id="457" r:id="rId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Osaka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Osaka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Osaka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Osaka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Osaka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Osaka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Osaka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Osaka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Arial" pitchFamily="34" charset="0"/>
        <a:ea typeface="ＭＳ Ｐゴシック" pitchFamily="50" charset="-128"/>
        <a:cs typeface="Osak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FFFF00"/>
    <a:srgbClr val="CC3300"/>
    <a:srgbClr val="0033CC"/>
    <a:srgbClr val="FFFFFF"/>
    <a:srgbClr val="FF9900"/>
    <a:srgbClr val="FFCCCC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498" autoAdjust="0"/>
    <p:restoredTop sz="92698" autoAdjust="0"/>
  </p:normalViewPr>
  <p:slideViewPr>
    <p:cSldViewPr>
      <p:cViewPr>
        <p:scale>
          <a:sx n="124" d="100"/>
          <a:sy n="124" d="100"/>
        </p:scale>
        <p:origin x="54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575" cy="5111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4021139" y="0"/>
            <a:ext cx="3076575" cy="5111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82EAA-AD8E-43A0-B4C4-4FC093ADCE22}" type="datetimeFigureOut">
              <a:rPr kumimoji="1" lang="ja-JP" altLang="en-US" smtClean="0"/>
              <a:pPr/>
              <a:t>2013/3/8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1" y="9721850"/>
            <a:ext cx="3076575" cy="5111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4021139" y="9721850"/>
            <a:ext cx="3076575" cy="5111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42E49-FF2A-45E2-9561-5F473F0CE4D0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300">
                <a:latin typeface="Arial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1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300">
                <a:latin typeface="Arial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5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2 レベル</a:t>
            </a:r>
          </a:p>
          <a:p>
            <a:pPr lvl="2"/>
            <a:r>
              <a:rPr lang="ja-JP" altLang="en-US" noProof="0" smtClean="0"/>
              <a:t>第 3 レベル</a:t>
            </a:r>
          </a:p>
          <a:p>
            <a:pPr lvl="3"/>
            <a:r>
              <a:rPr lang="ja-JP" altLang="en-US" noProof="0" smtClean="0"/>
              <a:t>第 4 レベル</a:t>
            </a:r>
          </a:p>
          <a:p>
            <a:pPr lvl="4"/>
            <a:r>
              <a:rPr lang="ja-JP" altLang="en-US" noProof="0" smtClean="0"/>
              <a:t>第 5 レベル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2883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300">
                <a:latin typeface="Arial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3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300">
                <a:latin typeface="Arial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fld id="{6730C1EF-ADDA-4273-8354-676BA5436F5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平成明朝" charset="-128"/>
        <a:cs typeface="平成明朝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平成明朝" charset="-128"/>
        <a:cs typeface="平成明朝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平成明朝" charset="-128"/>
        <a:cs typeface="平成明朝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平成明朝" charset="-128"/>
        <a:cs typeface="平成明朝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平成明朝" charset="-128"/>
        <a:cs typeface="平成明朝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7579-C7ED-483B-9319-8592B3EC2EDF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1" lang="ja-JP" altLang="en-US" smtClean="0">
              <a:ea typeface="平成明朝" pitchFamily="17" charset="-128"/>
            </a:endParaRPr>
          </a:p>
        </p:txBody>
      </p:sp>
      <p:sp>
        <p:nvSpPr>
          <p:cNvPr id="522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672518-173A-490B-B101-C5B6E6DC294A}" type="slidenum">
              <a:rPr lang="en-US" altLang="ja-JP" smtClean="0">
                <a:latin typeface="Arial" pitchFamily="34" charset="0"/>
              </a:rPr>
              <a:pPr/>
              <a:t>2</a:t>
            </a:fld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0C1EF-ADDA-4273-8354-676BA5436F50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0C1EF-ADDA-4273-8354-676BA5436F50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0C1EF-ADDA-4273-8354-676BA5436F50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30C1EF-ADDA-4273-8354-676BA5436F50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7439025" y="0"/>
            <a:ext cx="1730375" cy="6858000"/>
            <a:chOff x="4667" y="0"/>
            <a:chExt cx="109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4973" y="0"/>
              <a:ext cx="783" cy="20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ja-JP" altLang="en-US">
                <a:latin typeface="Arial" charset="0"/>
                <a:ea typeface="Osaka" charset="-128"/>
                <a:cs typeface="+mn-cs"/>
              </a:endParaRPr>
            </a:p>
          </p:txBody>
        </p:sp>
        <p:pic>
          <p:nvPicPr>
            <p:cNvPr id="6" name="Picture 4" descr="C:\abitbetter\MS-039\graphics\hokusai2.GIF"/>
            <p:cNvPicPr>
              <a:picLocks noChangeAspect="1" noChangeArrowheads="1"/>
            </p:cNvPicPr>
            <p:nvPr/>
          </p:nvPicPr>
          <p:blipFill>
            <a:blip r:embed="rId2" cstate="print"/>
            <a:srcRect r="13902" b="31862"/>
            <a:stretch>
              <a:fillRect/>
            </a:stretch>
          </p:blipFill>
          <p:spPr bwMode="auto">
            <a:xfrm>
              <a:off x="4667" y="293"/>
              <a:ext cx="1090" cy="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10" descr="C:\Documents and Settings\Administrator\My Documents\SEAMEO-QITEP\2010-4-Lecture\dbookEng_with_DGraph_20100402\CDImageEnglish\dbook\work\picture\LogoCRICEEDjpg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63" y="0"/>
            <a:ext cx="12144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52400" y="99060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1752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543800" y="6093296"/>
            <a:ext cx="1600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DF35A47-8E16-407F-9D6A-D0EB077D6E06}" type="slidenum">
              <a:rPr lang="en-US" altLang="ja-JP" smtClean="0"/>
              <a:pPr>
                <a:defRPr/>
              </a:pPr>
              <a:t>&lt;#&gt;</a:t>
            </a:fld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04C7A-61AD-44B9-A14F-BEB6A574971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5772150" y="609600"/>
            <a:ext cx="184785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28600" y="609600"/>
            <a:ext cx="539115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2F578-7D45-4D62-BD78-40A10B98743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C3FF0-4CEA-424D-B734-47403CE361A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2C7D0-CC85-4FE9-A055-E407D8EF95F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28600" y="1981200"/>
            <a:ext cx="3619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000500" y="1981200"/>
            <a:ext cx="3619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4019-D8C1-47A3-8834-C4FA13CD605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3B203-8ED7-4F65-AC89-59E628F2250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99D38-0A7B-4AA9-8E50-EA29D843E9F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CD8BF-70BB-4EFA-AE96-5E680D373CD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66C88-5D75-4FCB-815F-AB32F7CAC77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0E88A-B79E-44CB-8DB1-C28026873DD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026"/>
          <p:cNvGrpSpPr>
            <a:grpSpLocks/>
          </p:cNvGrpSpPr>
          <p:nvPr/>
        </p:nvGrpSpPr>
        <p:grpSpPr bwMode="auto">
          <a:xfrm>
            <a:off x="7439025" y="0"/>
            <a:ext cx="1730375" cy="6858000"/>
            <a:chOff x="4667" y="0"/>
            <a:chExt cx="1090" cy="4320"/>
          </a:xfrm>
        </p:grpSpPr>
        <p:sp>
          <p:nvSpPr>
            <p:cNvPr id="43011" name="Rectangle 1027"/>
            <p:cNvSpPr>
              <a:spLocks noChangeArrowheads="1"/>
            </p:cNvSpPr>
            <p:nvPr/>
          </p:nvSpPr>
          <p:spPr bwMode="auto">
            <a:xfrm>
              <a:off x="4973" y="0"/>
              <a:ext cx="783" cy="2089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0" lang="ja-JP" altLang="en-US">
                <a:latin typeface="Arial" charset="0"/>
                <a:ea typeface="Osaka" charset="-128"/>
                <a:cs typeface="+mn-cs"/>
              </a:endParaRPr>
            </a:p>
          </p:txBody>
        </p:sp>
        <p:pic>
          <p:nvPicPr>
            <p:cNvPr id="2058" name="Picture 1028" descr="C:\abitbetter\MS-039\graphics\hokusai2.GIF"/>
            <p:cNvPicPr>
              <a:picLocks noChangeAspect="1" noChangeArrowheads="1"/>
            </p:cNvPicPr>
            <p:nvPr/>
          </p:nvPicPr>
          <p:blipFill>
            <a:blip r:embed="rId13" cstate="print"/>
            <a:srcRect r="13902" b="31862"/>
            <a:stretch>
              <a:fillRect/>
            </a:stretch>
          </p:blipFill>
          <p:spPr bwMode="auto">
            <a:xfrm>
              <a:off x="4667" y="293"/>
              <a:ext cx="1090" cy="4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1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6096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タイトルの書式設定</a:t>
            </a:r>
          </a:p>
        </p:txBody>
      </p:sp>
      <p:sp>
        <p:nvSpPr>
          <p:cNvPr id="2052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81200"/>
            <a:ext cx="7391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テキストの書式設定</a:t>
            </a:r>
            <a:endParaRPr lang="en-US" altLang="ja-JP" smtClean="0"/>
          </a:p>
          <a:p>
            <a:pPr lvl="1"/>
            <a:r>
              <a:rPr lang="ja-JP" altLang="en-US" smtClean="0"/>
              <a:t>第</a:t>
            </a:r>
            <a:r>
              <a:rPr lang="en-US" altLang="ja-JP" smtClean="0"/>
              <a:t> 2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2"/>
            <a:r>
              <a:rPr lang="ja-JP" altLang="en-US" smtClean="0"/>
              <a:t>第</a:t>
            </a:r>
            <a:r>
              <a:rPr lang="en-US" altLang="ja-JP" smtClean="0"/>
              <a:t> 3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3"/>
            <a:r>
              <a:rPr lang="ja-JP" altLang="en-US" smtClean="0"/>
              <a:t>第</a:t>
            </a:r>
            <a:r>
              <a:rPr lang="en-US" altLang="ja-JP" smtClean="0"/>
              <a:t> 4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4"/>
            <a:r>
              <a:rPr lang="ja-JP" altLang="en-US" smtClean="0"/>
              <a:t>第</a:t>
            </a:r>
            <a:r>
              <a:rPr lang="en-US" altLang="ja-JP" smtClean="0"/>
              <a:t> 5 </a:t>
            </a:r>
            <a:r>
              <a:rPr lang="ja-JP" altLang="en-US" smtClean="0"/>
              <a:t>レベル</a:t>
            </a:r>
          </a:p>
        </p:txBody>
      </p:sp>
      <p:sp>
        <p:nvSpPr>
          <p:cNvPr id="43015" name="Rectangle 10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latin typeface="Times New Roman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3016" name="Rectangle 10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46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>
                <a:latin typeface="Times New Roman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3017" name="Rectangle 10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0" y="62484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latin typeface="Times New Roman" charset="0"/>
                <a:ea typeface="Osaka" charset="-128"/>
                <a:cs typeface="+mn-cs"/>
              </a:defRPr>
            </a:lvl1pPr>
          </a:lstStyle>
          <a:p>
            <a:pPr>
              <a:defRPr/>
            </a:pPr>
            <a:fld id="{EF3D273A-10C8-4114-95D5-3E773BD3A65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  <p:pic>
        <p:nvPicPr>
          <p:cNvPr id="2056" name="Picture 10" descr="C:\Documents and Settings\Administrator\My Documents\SEAMEO-QITEP\2010-4-Lecture\dbookEng_with_DGraph_20100402\CDImageEnglish\dbook\work\picture\LogoCRICEEDjp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29563" y="0"/>
            <a:ext cx="121443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  <a:cs typeface="Osaka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  <a:cs typeface="Osaka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  <a:cs typeface="Osaka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  <a:cs typeface="Osaka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Osaka" charset="-128"/>
          <a:ea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©"/>
        <a:defRPr sz="3200" i="1">
          <a:solidFill>
            <a:schemeClr val="tx1"/>
          </a:solidFill>
          <a:latin typeface="+mn-lt"/>
          <a:ea typeface="+mn-ea"/>
          <a:cs typeface="Osaka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©"/>
        <a:defRPr sz="2800" i="1">
          <a:solidFill>
            <a:schemeClr val="tx1"/>
          </a:solidFill>
          <a:latin typeface="+mn-lt"/>
          <a:ea typeface="+mn-ea"/>
          <a:cs typeface="Osak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©"/>
        <a:defRPr sz="2400" i="1">
          <a:solidFill>
            <a:schemeClr val="tx1"/>
          </a:solidFill>
          <a:latin typeface="+mn-lt"/>
          <a:ea typeface="+mn-ea"/>
          <a:cs typeface="Osak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©"/>
        <a:defRPr sz="2000" i="1">
          <a:solidFill>
            <a:schemeClr val="tx1"/>
          </a:solidFill>
          <a:latin typeface="+mn-lt"/>
          <a:ea typeface="+mn-ea"/>
          <a:cs typeface="Osak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©"/>
        <a:defRPr sz="2000" i="1">
          <a:solidFill>
            <a:schemeClr val="tx1"/>
          </a:solidFill>
          <a:latin typeface="+mn-lt"/>
          <a:ea typeface="+mn-ea"/>
          <a:cs typeface="Osak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2"/>
        <a:buChar char="©"/>
        <a:defRPr sz="2000" 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2"/>
        <a:buChar char="©"/>
        <a:defRPr sz="2000" 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2"/>
        <a:buChar char="©"/>
        <a:defRPr sz="2000" 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2"/>
        <a:buChar char="©"/>
        <a:defRPr sz="2000" 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"/>
            <a:ext cx="7956376" cy="4005063"/>
          </a:xfrm>
        </p:spPr>
        <p:txBody>
          <a:bodyPr>
            <a:normAutofit fontScale="90000"/>
          </a:bodyPr>
          <a:lstStyle/>
          <a:p>
            <a:r>
              <a:rPr kumimoji="1" lang="en-US" altLang="ja-JP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en-US" altLang="ja-JP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ja-JP" altLang="en-US" b="1" dirty="0" smtClean="0">
                <a:latin typeface="Times New Roman" pitchFamily="18" charset="0"/>
                <a:cs typeface="Times New Roman" pitchFamily="18" charset="0"/>
              </a:rPr>
              <a:t>授業研究による</a:t>
            </a:r>
            <a: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en-US" altLang="ja-JP" b="1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ja-JP" altLang="en-US" b="1" dirty="0" smtClean="0">
                <a:latin typeface="Times New Roman" pitchFamily="18" charset="0"/>
                <a:cs typeface="Times New Roman" pitchFamily="18" charset="0"/>
              </a:rPr>
              <a:t>算数・数学教育の革新</a:t>
            </a:r>
            <a:r>
              <a:rPr kumimoji="1" lang="en-US" altLang="ja-JP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en-US" altLang="ja-JP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en-US" altLang="ja-JP" sz="2700" b="1" dirty="0" smtClean="0">
                <a:latin typeface="Times New Roman" pitchFamily="18" charset="0"/>
                <a:cs typeface="Times New Roman" pitchFamily="18" charset="0"/>
              </a:rPr>
              <a:t>―</a:t>
            </a:r>
            <a:r>
              <a:rPr kumimoji="1" lang="ja-JP" altLang="en-US" sz="2700" dirty="0" smtClean="0">
                <a:latin typeface="Times New Roman" pitchFamily="18" charset="0"/>
                <a:cs typeface="Times New Roman" pitchFamily="18" charset="0"/>
              </a:rPr>
              <a:t>文部科学省及び筑波大学人間系、</a:t>
            </a:r>
            <a: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ja-JP" altLang="en-US" sz="2700" dirty="0" smtClean="0">
                <a:latin typeface="Times New Roman" pitchFamily="18" charset="0"/>
                <a:cs typeface="Times New Roman" pitchFamily="18" charset="0"/>
              </a:rPr>
              <a:t>学校教育局、</a:t>
            </a:r>
            <a: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  <a:t>CRICED</a:t>
            </a:r>
            <a:r>
              <a:rPr kumimoji="1" lang="ja-JP" altLang="en-US" sz="2700" dirty="0" smtClean="0">
                <a:latin typeface="Times New Roman" pitchFamily="18" charset="0"/>
                <a:cs typeface="Times New Roman" pitchFamily="18" charset="0"/>
              </a:rPr>
              <a:t>が</a:t>
            </a:r>
            <a: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ja-JP" altLang="en-US" sz="2700" dirty="0" smtClean="0">
                <a:latin typeface="Times New Roman" pitchFamily="18" charset="0"/>
                <a:cs typeface="Times New Roman" pitchFamily="18" charset="0"/>
              </a:rPr>
              <a:t>国外経費の下で国際プロジェクトをリードし</a:t>
            </a:r>
            <a: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ja-JP" altLang="en-US" sz="2700" dirty="0" smtClean="0">
                <a:latin typeface="Times New Roman" pitchFamily="18" charset="0"/>
                <a:cs typeface="Times New Roman" pitchFamily="18" charset="0"/>
              </a:rPr>
              <a:t>世界各国の教育改善を共同展開する模範事例としての</a:t>
            </a:r>
            <a: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  <a:t> APEC(</a:t>
            </a:r>
            <a:r>
              <a:rPr kumimoji="1" lang="ja-JP" altLang="en-US" sz="2700" dirty="0" smtClean="0">
                <a:latin typeface="Times New Roman" pitchFamily="18" charset="0"/>
                <a:cs typeface="Times New Roman" pitchFamily="18" charset="0"/>
              </a:rPr>
              <a:t>アジア・太平洋経済協力</a:t>
            </a:r>
            <a: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  <a:t>HRDWG(</a:t>
            </a:r>
            <a:r>
              <a:rPr kumimoji="1" lang="ja-JP" altLang="en-US" sz="2700" dirty="0" smtClean="0">
                <a:latin typeface="Times New Roman" pitchFamily="18" charset="0"/>
                <a:cs typeface="Times New Roman" pitchFamily="18" charset="0"/>
              </a:rPr>
              <a:t>人材開発部門</a:t>
            </a:r>
            <a: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kumimoji="1" lang="ja-JP" altLang="en-US" sz="2700" dirty="0" smtClean="0">
                <a:latin typeface="Times New Roman" pitchFamily="18" charset="0"/>
                <a:cs typeface="Times New Roman" pitchFamily="18" charset="0"/>
              </a:rPr>
              <a:t>プロジェクトの推進</a:t>
            </a:r>
            <a:r>
              <a:rPr kumimoji="1" lang="en-US" altLang="ja-JP" sz="2700" dirty="0" smtClean="0">
                <a:latin typeface="Times New Roman" pitchFamily="18" charset="0"/>
                <a:cs typeface="Times New Roman" pitchFamily="18" charset="0"/>
              </a:rPr>
              <a:t>―</a:t>
            </a:r>
            <a:endParaRPr kumimoji="1" lang="ja-JP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241304"/>
            <a:ext cx="7884368" cy="2616696"/>
          </a:xfrm>
        </p:spPr>
        <p:txBody>
          <a:bodyPr/>
          <a:lstStyle/>
          <a:p>
            <a:r>
              <a:rPr lang="ja-JP" altLang="en-US" b="1" dirty="0" smtClean="0">
                <a:latin typeface="Times New Roman" pitchFamily="18" charset="0"/>
                <a:cs typeface="Times New Roman" pitchFamily="18" charset="0"/>
              </a:rPr>
              <a:t>筑波大学　礒田正美</a:t>
            </a:r>
            <a:endParaRPr lang="en-US" altLang="ja-JP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b="1" dirty="0" smtClean="0">
                <a:latin typeface="Times New Roman" pitchFamily="18" charset="0"/>
                <a:cs typeface="Times New Roman" pitchFamily="18" charset="0"/>
              </a:rPr>
              <a:t>Masami </a:t>
            </a:r>
            <a:r>
              <a:rPr lang="en-US" altLang="ja-JP" b="1" dirty="0" err="1" smtClean="0">
                <a:latin typeface="Times New Roman" pitchFamily="18" charset="0"/>
                <a:cs typeface="Times New Roman" pitchFamily="18" charset="0"/>
              </a:rPr>
              <a:t>Isoda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, PhD.</a:t>
            </a:r>
          </a:p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Project Overseer of the APEC HRDWG Lesson Study Project 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628800"/>
            <a:ext cx="1331640" cy="168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角丸四角形 7"/>
          <p:cNvSpPr/>
          <p:nvPr/>
        </p:nvSpPr>
        <p:spPr bwMode="auto">
          <a:xfrm>
            <a:off x="7380312" y="3284984"/>
            <a:ext cx="1763688" cy="3573016"/>
          </a:xfrm>
          <a:prstGeom prst="roundRect">
            <a:avLst>
              <a:gd name="adj" fmla="val 850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過去の</a:t>
            </a: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受賞歴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Osaka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2005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文部科学大臣賞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Osaka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sz="1600" dirty="0" smtClean="0">
              <a:solidFill>
                <a:schemeClr val="bg1"/>
              </a:solidFill>
              <a:latin typeface="Arial" charset="0"/>
              <a:ea typeface="Osaka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2010</a:t>
            </a:r>
          </a:p>
          <a:p>
            <a:pPr eaLnBrk="0" hangingPunct="0"/>
            <a:r>
              <a:rPr kumimoji="0" lang="zh-TW" altLang="en-US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日本書籍出版協会理事長賞（自然科学書部門）</a:t>
            </a:r>
            <a:endParaRPr kumimoji="0" lang="en-US" altLang="zh-TW" sz="1600" dirty="0" smtClean="0">
              <a:solidFill>
                <a:schemeClr val="bg1"/>
              </a:solidFill>
              <a:latin typeface="Arial" charset="0"/>
              <a:ea typeface="Osaka" charset="-128"/>
            </a:endParaRPr>
          </a:p>
          <a:p>
            <a:pPr eaLnBrk="0" hangingPunct="0"/>
            <a:endParaRPr kumimoji="0" lang="en-US" altLang="ja-JP" sz="1600" dirty="0" smtClean="0">
              <a:solidFill>
                <a:schemeClr val="bg1"/>
              </a:solidFill>
              <a:latin typeface="Arial" charset="0"/>
              <a:ea typeface="Osaka" charset="-128"/>
            </a:endParaRPr>
          </a:p>
          <a:p>
            <a:pPr eaLnBrk="0" hangingPunct="0"/>
            <a:r>
              <a:rPr kumimoji="0" lang="en-US" altLang="ja-JP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2011</a:t>
            </a:r>
          </a:p>
          <a:p>
            <a:pPr eaLnBrk="0" hangingPunct="0"/>
            <a:r>
              <a:rPr kumimoji="0" lang="ja-JP" altLang="en-US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タイ・コンケン大学名誉博士</a:t>
            </a:r>
            <a:r>
              <a:rPr kumimoji="0" lang="en-US" altLang="ja-JP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(</a:t>
            </a:r>
            <a:r>
              <a:rPr kumimoji="0" lang="ja-JP" altLang="en-US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同時授与者</a:t>
            </a:r>
            <a:r>
              <a:rPr kumimoji="0" lang="en-US" altLang="ja-JP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:</a:t>
            </a:r>
            <a:r>
              <a:rPr kumimoji="0" lang="ja-JP" altLang="en-US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ミズーリ大学学長</a:t>
            </a:r>
            <a:r>
              <a:rPr kumimoji="0" lang="en-US" altLang="ja-JP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)</a:t>
            </a:r>
            <a:endParaRPr kumimoji="0" lang="ja-JP" altLang="en-US" sz="1600" dirty="0" smtClean="0">
              <a:solidFill>
                <a:schemeClr val="bg1"/>
              </a:solidFill>
              <a:latin typeface="Arial" charset="0"/>
              <a:ea typeface="Osaka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istrator\My Documents\My Pictures\理科１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C:\Documents and Settings\Administrator\My Documents\My Pictures\理科２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8838" y="0"/>
            <a:ext cx="44751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タイトル 5"/>
          <p:cNvSpPr>
            <a:spLocks noGrp="1"/>
          </p:cNvSpPr>
          <p:nvPr>
            <p:ph type="title"/>
          </p:nvPr>
        </p:nvSpPr>
        <p:spPr>
          <a:xfrm>
            <a:off x="0" y="0"/>
            <a:ext cx="4643438" cy="620713"/>
          </a:xfrm>
        </p:spPr>
        <p:txBody>
          <a:bodyPr/>
          <a:lstStyle/>
          <a:p>
            <a:pPr algn="l"/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What is lesson study?</a:t>
            </a:r>
            <a:endParaRPr kumimoji="1" lang="ja-JP" alt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グループ化 16"/>
          <p:cNvGrpSpPr>
            <a:grpSpLocks/>
          </p:cNvGrpSpPr>
          <p:nvPr/>
        </p:nvGrpSpPr>
        <p:grpSpPr bwMode="auto">
          <a:xfrm>
            <a:off x="2268538" y="2571750"/>
            <a:ext cx="4679950" cy="3233738"/>
            <a:chOff x="2267745" y="2283418"/>
            <a:chExt cx="4680520" cy="3233814"/>
          </a:xfrm>
        </p:grpSpPr>
        <p:sp>
          <p:nvSpPr>
            <p:cNvPr id="13328" name="二等辺三角形 14"/>
            <p:cNvSpPr>
              <a:spLocks noChangeArrowheads="1"/>
            </p:cNvSpPr>
            <p:nvPr/>
          </p:nvSpPr>
          <p:spPr bwMode="auto">
            <a:xfrm rot="10800000">
              <a:off x="2267745" y="2283418"/>
              <a:ext cx="4680520" cy="3233814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kumimoji="0" lang="ja-JP" altLang="en-US"/>
            </a:p>
          </p:txBody>
        </p:sp>
        <p:sp>
          <p:nvSpPr>
            <p:cNvPr id="13329" name="テキスト ボックス 15"/>
            <p:cNvSpPr txBox="1">
              <a:spLocks noChangeArrowheads="1"/>
            </p:cNvSpPr>
            <p:nvPr/>
          </p:nvSpPr>
          <p:spPr bwMode="auto">
            <a:xfrm>
              <a:off x="3779912" y="2852936"/>
              <a:ext cx="1656184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3200" b="1" dirty="0"/>
                <a:t>Lesson </a:t>
              </a:r>
            </a:p>
            <a:p>
              <a:pPr algn="ctr"/>
              <a:r>
                <a:rPr lang="en-US" altLang="ja-JP" sz="3200" b="1" dirty="0"/>
                <a:t>study</a:t>
              </a:r>
              <a:endParaRPr lang="ja-JP" altLang="en-US" sz="3200" b="1" dirty="0"/>
            </a:p>
          </p:txBody>
        </p:sp>
      </p:grpSp>
      <p:sp>
        <p:nvSpPr>
          <p:cNvPr id="13" name="角丸四角形 12"/>
          <p:cNvSpPr>
            <a:spLocks noChangeArrowheads="1"/>
          </p:cNvSpPr>
          <p:nvPr/>
        </p:nvSpPr>
        <p:spPr bwMode="auto">
          <a:xfrm>
            <a:off x="5580063" y="1989138"/>
            <a:ext cx="2232025" cy="10080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kumimoji="0" lang="en-US" altLang="ja-JP" dirty="0"/>
              <a:t>Participating Teachers</a:t>
            </a:r>
            <a:endParaRPr kumimoji="0" lang="ja-JP" altLang="en-US" dirty="0"/>
          </a:p>
        </p:txBody>
      </p:sp>
      <p:grpSp>
        <p:nvGrpSpPr>
          <p:cNvPr id="3" name="グループ化 11"/>
          <p:cNvGrpSpPr>
            <a:grpSpLocks/>
          </p:cNvGrpSpPr>
          <p:nvPr/>
        </p:nvGrpSpPr>
        <p:grpSpPr bwMode="auto">
          <a:xfrm>
            <a:off x="2773363" y="4508500"/>
            <a:ext cx="3959225" cy="2349500"/>
            <a:chOff x="3132531" y="5589240"/>
            <a:chExt cx="3960440" cy="2619672"/>
          </a:xfrm>
        </p:grpSpPr>
        <p:sp>
          <p:nvSpPr>
            <p:cNvPr id="13322" name="角丸四角形 10"/>
            <p:cNvSpPr>
              <a:spLocks noChangeArrowheads="1"/>
            </p:cNvSpPr>
            <p:nvPr/>
          </p:nvSpPr>
          <p:spPr bwMode="auto">
            <a:xfrm>
              <a:off x="3132531" y="5589240"/>
              <a:ext cx="3960440" cy="261967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kumimoji="0" lang="ja-JP" altLang="en-US"/>
            </a:p>
          </p:txBody>
        </p:sp>
        <p:grpSp>
          <p:nvGrpSpPr>
            <p:cNvPr id="4" name="グループ化 9"/>
            <p:cNvGrpSpPr>
              <a:grpSpLocks/>
            </p:cNvGrpSpPr>
            <p:nvPr/>
          </p:nvGrpSpPr>
          <p:grpSpPr bwMode="auto">
            <a:xfrm>
              <a:off x="3275856" y="5826459"/>
              <a:ext cx="3673054" cy="2274459"/>
              <a:chOff x="1259632" y="792088"/>
              <a:chExt cx="3673054" cy="2274459"/>
            </a:xfrm>
          </p:grpSpPr>
          <p:sp>
            <p:nvSpPr>
              <p:cNvPr id="13324" name="二等辺三角形 8"/>
              <p:cNvSpPr>
                <a:spLocks noChangeArrowheads="1"/>
              </p:cNvSpPr>
              <p:nvPr/>
            </p:nvSpPr>
            <p:spPr bwMode="auto">
              <a:xfrm>
                <a:off x="2123728" y="1008112"/>
                <a:ext cx="1296144" cy="93610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kumimoji="0" lang="ja-JP" altLang="en-US"/>
              </a:p>
            </p:txBody>
          </p:sp>
          <p:sp>
            <p:nvSpPr>
              <p:cNvPr id="13325" name="テキスト ボックス 5"/>
              <p:cNvSpPr txBox="1">
                <a:spLocks noChangeArrowheads="1"/>
              </p:cNvSpPr>
              <p:nvPr/>
            </p:nvSpPr>
            <p:spPr bwMode="auto">
              <a:xfrm>
                <a:off x="2051720" y="792088"/>
                <a:ext cx="1368152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/>
                  <a:t>Teacher</a:t>
                </a:r>
                <a:endParaRPr lang="ja-JP" altLang="en-US"/>
              </a:p>
            </p:txBody>
          </p:sp>
          <p:sp>
            <p:nvSpPr>
              <p:cNvPr id="13326" name="テキスト ボックス 6"/>
              <p:cNvSpPr txBox="1">
                <a:spLocks noChangeArrowheads="1"/>
              </p:cNvSpPr>
              <p:nvPr/>
            </p:nvSpPr>
            <p:spPr bwMode="auto">
              <a:xfrm>
                <a:off x="1259632" y="1728193"/>
                <a:ext cx="1368152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/>
                  <a:t>Children</a:t>
                </a:r>
                <a:endParaRPr lang="ja-JP" altLang="en-US"/>
              </a:p>
            </p:txBody>
          </p:sp>
          <p:sp>
            <p:nvSpPr>
              <p:cNvPr id="13327" name="テキスト ボックス 7"/>
              <p:cNvSpPr txBox="1">
                <a:spLocks noChangeArrowheads="1"/>
              </p:cNvSpPr>
              <p:nvPr/>
            </p:nvSpPr>
            <p:spPr bwMode="auto">
              <a:xfrm>
                <a:off x="2915816" y="1728191"/>
                <a:ext cx="2016870" cy="13383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/>
                  <a:t>Subject M.</a:t>
                </a:r>
              </a:p>
              <a:p>
                <a:r>
                  <a:rPr lang="en-US" altLang="ja-JP"/>
                  <a:t>Theory of Mathematics</a:t>
                </a:r>
                <a:endParaRPr lang="ja-JP" altLang="en-US"/>
              </a:p>
            </p:txBody>
          </p:sp>
        </p:grpSp>
      </p:grpSp>
      <p:sp>
        <p:nvSpPr>
          <p:cNvPr id="14" name="角丸四角形 13"/>
          <p:cNvSpPr>
            <a:spLocks noChangeArrowheads="1"/>
          </p:cNvSpPr>
          <p:nvPr/>
        </p:nvSpPr>
        <p:spPr bwMode="auto">
          <a:xfrm>
            <a:off x="1475656" y="2348880"/>
            <a:ext cx="2160240" cy="93610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kumimoji="0" lang="en-US" altLang="ja-JP" dirty="0"/>
              <a:t>Theories </a:t>
            </a:r>
            <a:r>
              <a:rPr kumimoji="0" lang="en-US" altLang="ja-JP" dirty="0" smtClean="0"/>
              <a:t>for </a:t>
            </a:r>
            <a:r>
              <a:rPr kumimoji="0" lang="en-US" altLang="ja-JP" dirty="0"/>
              <a:t>Education</a:t>
            </a:r>
            <a:endParaRPr kumimoji="0" lang="ja-JP" altLang="en-US" dirty="0"/>
          </a:p>
        </p:txBody>
      </p:sp>
      <p:sp>
        <p:nvSpPr>
          <p:cNvPr id="18" name="正方形/長方形 17"/>
          <p:cNvSpPr>
            <a:spLocks noChangeArrowheads="1"/>
          </p:cNvSpPr>
          <p:nvPr/>
        </p:nvSpPr>
        <p:spPr bwMode="auto">
          <a:xfrm>
            <a:off x="179512" y="476672"/>
            <a:ext cx="44644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Times New Roman" pitchFamily="18" charset="0"/>
                <a:ea typeface="小塚ゴシック Pro L" pitchFamily="34" charset="-128"/>
                <a:cs typeface="Times New Roman" pitchFamily="18" charset="0"/>
              </a:rPr>
              <a:t>Lesson study is plan, do  and see activities with various groups. Through the shared knowledge, PCK has been theorized and being integrated and </a:t>
            </a:r>
            <a:r>
              <a:rPr lang="en-US" altLang="ja-JP" sz="2000" dirty="0">
                <a:latin typeface="Times New Roman" pitchFamily="18" charset="0"/>
                <a:ea typeface="小塚ゴシック Pro L" pitchFamily="34" charset="-128"/>
                <a:cs typeface="Times New Roman" pitchFamily="18" charset="0"/>
              </a:rPr>
              <a:t>unified as teachers’ theories for teaching mathematics..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下矢印 7"/>
          <p:cNvSpPr/>
          <p:nvPr/>
        </p:nvSpPr>
        <p:spPr bwMode="auto">
          <a:xfrm>
            <a:off x="251520" y="5229200"/>
            <a:ext cx="792088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Osaka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7642920" cy="98072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授業研究</a:t>
            </a:r>
            <a:r>
              <a:rPr kumimoji="1" lang="en-US" altLang="ja-JP" sz="3600" dirty="0" smtClean="0"/>
              <a:t>140</a:t>
            </a:r>
            <a:r>
              <a:rPr kumimoji="1" lang="ja-JP" altLang="en-US" sz="3600" dirty="0" smtClean="0"/>
              <a:t>周年と</a:t>
            </a:r>
            <a:r>
              <a:rPr kumimoji="1" lang="en-US" altLang="ja-JP" sz="3600" dirty="0" smtClean="0"/>
              <a:t>CRICED</a:t>
            </a:r>
            <a:r>
              <a:rPr kumimoji="1" lang="ja-JP" altLang="en-US" sz="3600" dirty="0" smtClean="0"/>
              <a:t>：</a:t>
            </a:r>
            <a:r>
              <a:rPr kumimoji="1" lang="en-US" altLang="ja-JP" sz="3600" i="1" dirty="0" smtClean="0"/>
              <a:t/>
            </a:r>
            <a:br>
              <a:rPr kumimoji="1" lang="en-US" altLang="ja-JP" sz="3600" i="1" dirty="0" smtClean="0"/>
            </a:br>
            <a:r>
              <a:rPr kumimoji="1" lang="ja-JP" altLang="en-US" sz="2400" i="1" dirty="0" smtClean="0"/>
              <a:t>輸入から輸出へ、教育学におけるコペルニクス的転回</a:t>
            </a:r>
            <a:endParaRPr kumimoji="1" lang="ja-JP" altLang="en-US" sz="3600" i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1196752"/>
            <a:ext cx="7884368" cy="5661248"/>
          </a:xfrm>
        </p:spPr>
        <p:txBody>
          <a:bodyPr/>
          <a:lstStyle/>
          <a:p>
            <a:pPr>
              <a:buNone/>
            </a:pPr>
            <a:r>
              <a:rPr kumimoji="1" lang="ja-JP" altLang="en-US" sz="2400" dirty="0" smtClean="0"/>
              <a:t>欧米に学べ：授業研究の創始と国内リード</a:t>
            </a:r>
            <a:endParaRPr kumimoji="1" lang="en-US" altLang="ja-JP" sz="2400" dirty="0" smtClean="0"/>
          </a:p>
          <a:p>
            <a:pPr>
              <a:buNone/>
            </a:pP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1872</a:t>
            </a:r>
            <a:r>
              <a:rPr kumimoji="1" lang="ja-JP" altLang="en-US" sz="1600" dirty="0" smtClean="0"/>
              <a:t>：「学制」／創基</a:t>
            </a:r>
            <a:endParaRPr kumimoji="1" lang="en-US" altLang="ja-JP" sz="1600" dirty="0" smtClean="0"/>
          </a:p>
          <a:p>
            <a:pPr>
              <a:buNone/>
            </a:pP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1873</a:t>
            </a:r>
            <a:r>
              <a:rPr kumimoji="1" lang="ja-JP" altLang="en-US" sz="1600" dirty="0" smtClean="0"/>
              <a:t>：附属小学校設立／「教師心得」発行→授業研究の事始め</a:t>
            </a:r>
            <a:endParaRPr kumimoji="1" lang="en-US" altLang="ja-JP" sz="1600" dirty="0" smtClean="0"/>
          </a:p>
          <a:p>
            <a:pPr>
              <a:buNone/>
            </a:pP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1883</a:t>
            </a:r>
            <a:r>
              <a:rPr kumimoji="1" lang="ja-JP" altLang="en-US" sz="1600" dirty="0" smtClean="0"/>
              <a:t>：最初の授業研究書「改正教授術」→授業研究が本格化</a:t>
            </a:r>
            <a:endParaRPr kumimoji="1" lang="en-US" altLang="ja-JP" sz="1600" dirty="0" smtClean="0"/>
          </a:p>
          <a:p>
            <a:pPr>
              <a:buNone/>
            </a:pP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1904</a:t>
            </a:r>
            <a:r>
              <a:rPr kumimoji="1" lang="ja-JP" altLang="en-US" sz="1600" dirty="0" smtClean="0"/>
              <a:t>：「教育研究」誌創刊→授業研究国内リード機関の象徴誌</a:t>
            </a:r>
            <a:endParaRPr kumimoji="1" lang="en-US" altLang="ja-JP" sz="1600" dirty="0" smtClean="0"/>
          </a:p>
          <a:p>
            <a:pPr>
              <a:buNone/>
            </a:pP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1919</a:t>
            </a:r>
            <a:r>
              <a:rPr kumimoji="1" lang="ja-JP" altLang="en-US" sz="1600" dirty="0" smtClean="0"/>
              <a:t>：東京高等師範学校に日本数学教育学会創設→数学教育の自立</a:t>
            </a:r>
            <a:endParaRPr kumimoji="1" lang="en-US" altLang="ja-JP" sz="1600" dirty="0" smtClean="0"/>
          </a:p>
          <a:p>
            <a:pPr lvl="1">
              <a:buNone/>
            </a:pPr>
            <a:r>
              <a:rPr kumimoji="1" lang="ja-JP" altLang="en-US" sz="2400" dirty="0" smtClean="0"/>
              <a:t>⇒日本に学べ：二国間対応、国際共同研究創始</a:t>
            </a:r>
            <a:endParaRPr kumimoji="1" lang="en-US" altLang="ja-JP" sz="2400" dirty="0" smtClean="0"/>
          </a:p>
          <a:p>
            <a:pPr lvl="1">
              <a:buNone/>
            </a:pPr>
            <a:r>
              <a:rPr kumimoji="1" lang="ja-JP" altLang="en-US" sz="1600" dirty="0" smtClean="0"/>
              <a:t>　　</a:t>
            </a:r>
            <a:r>
              <a:rPr kumimoji="1" lang="en-US" altLang="ja-JP" sz="1600" dirty="0" smtClean="0"/>
              <a:t>1981</a:t>
            </a:r>
            <a:r>
              <a:rPr kumimoji="1" lang="ja-JP" altLang="en-US" sz="1600" dirty="0" smtClean="0"/>
              <a:t>：第</a:t>
            </a:r>
            <a:r>
              <a:rPr kumimoji="1" lang="en-US" altLang="ja-JP" sz="1600" dirty="0" smtClean="0"/>
              <a:t>2</a:t>
            </a:r>
            <a:r>
              <a:rPr kumimoji="1" lang="ja-JP" altLang="en-US" sz="1600" dirty="0" smtClean="0"/>
              <a:t>回国際数学・理科調査、日本の経済成長→日本に学ぶ米英</a:t>
            </a:r>
            <a:endParaRPr kumimoji="1" lang="en-US" altLang="ja-JP" sz="1600" dirty="0" smtClean="0"/>
          </a:p>
          <a:p>
            <a:pPr lvl="1">
              <a:buNone/>
            </a:pPr>
            <a:r>
              <a:rPr kumimoji="1" lang="ja-JP" altLang="en-US" sz="1600" dirty="0" smtClean="0"/>
              <a:t>　　</a:t>
            </a:r>
            <a:r>
              <a:rPr kumimoji="1" lang="en-US" altLang="ja-JP" sz="1600" dirty="0" smtClean="0"/>
              <a:t>1980</a:t>
            </a:r>
            <a:r>
              <a:rPr kumimoji="1" lang="ja-JP" altLang="en-US" sz="1600" dirty="0" smtClean="0"/>
              <a:t>年代：数学的問題解決の日米共同研究→日本の数学教育に学べ</a:t>
            </a:r>
            <a:endParaRPr kumimoji="1" lang="en-US" altLang="ja-JP" sz="1600" dirty="0" smtClean="0"/>
          </a:p>
          <a:p>
            <a:pPr lvl="1">
              <a:buNone/>
            </a:pPr>
            <a:r>
              <a:rPr kumimoji="1" lang="ja-JP" altLang="en-US" sz="1600" dirty="0" smtClean="0"/>
              <a:t>　　</a:t>
            </a:r>
            <a:r>
              <a:rPr kumimoji="1" lang="en-US" altLang="ja-JP" sz="1600" dirty="0" smtClean="0"/>
              <a:t>1980</a:t>
            </a:r>
            <a:r>
              <a:rPr kumimoji="1" lang="ja-JP" altLang="en-US" sz="1600" dirty="0" smtClean="0"/>
              <a:t>～：文部省教員研修留学生、</a:t>
            </a:r>
            <a:r>
              <a:rPr kumimoji="1" lang="en-US" altLang="ja-JP" sz="1600" dirty="0" smtClean="0"/>
              <a:t>90</a:t>
            </a:r>
            <a:r>
              <a:rPr kumimoji="1" lang="ja-JP" altLang="en-US" sz="1600" dirty="0" smtClean="0"/>
              <a:t>～：</a:t>
            </a:r>
            <a:r>
              <a:rPr kumimoji="1" lang="en-US" altLang="ja-JP" sz="1600" dirty="0" smtClean="0"/>
              <a:t>JICA</a:t>
            </a:r>
            <a:r>
              <a:rPr kumimoji="1" lang="ja-JP" altLang="en-US" sz="1600" dirty="0" smtClean="0"/>
              <a:t>数学理科教育協力開始</a:t>
            </a:r>
            <a:endParaRPr kumimoji="1" lang="en-US" altLang="ja-JP" sz="1600" dirty="0" smtClean="0"/>
          </a:p>
          <a:p>
            <a:pPr lvl="2">
              <a:buNone/>
            </a:pPr>
            <a:r>
              <a:rPr kumimoji="1" lang="ja-JP" altLang="en-US" i="0" dirty="0" smtClean="0"/>
              <a:t>⇒</a:t>
            </a:r>
            <a:r>
              <a:rPr kumimoji="1" lang="en-US" altLang="ja-JP" i="0" dirty="0" smtClean="0"/>
              <a:t>CRICED</a:t>
            </a:r>
            <a:r>
              <a:rPr kumimoji="1" lang="ja-JP" altLang="en-US" i="0" dirty="0" smtClean="0"/>
              <a:t>による２つの傘開花：多国間連携へ</a:t>
            </a:r>
            <a:endParaRPr kumimoji="1" lang="en-US" altLang="ja-JP" i="0" dirty="0" smtClean="0"/>
          </a:p>
          <a:p>
            <a:pPr lvl="2">
              <a:buNone/>
            </a:pPr>
            <a:r>
              <a:rPr kumimoji="1" lang="ja-JP" altLang="en-US" sz="1600" dirty="0" smtClean="0"/>
              <a:t>　　</a:t>
            </a:r>
            <a:r>
              <a:rPr kumimoji="1" lang="en-US" altLang="ja-JP" sz="1600" dirty="0" smtClean="0"/>
              <a:t>2002</a:t>
            </a:r>
            <a:r>
              <a:rPr kumimoji="1" lang="ja-JP" altLang="en-US" sz="1600" dirty="0" smtClean="0"/>
              <a:t>：発信型教育モデルの樹立を目的に創設→日本のよさの発信</a:t>
            </a:r>
            <a:endParaRPr kumimoji="1" lang="en-US" altLang="ja-JP" sz="1600" dirty="0" smtClean="0"/>
          </a:p>
          <a:p>
            <a:pPr lvl="2">
              <a:buNone/>
            </a:pPr>
            <a:r>
              <a:rPr kumimoji="1" lang="ja-JP" altLang="en-US" sz="1600" dirty="0" smtClean="0"/>
              <a:t>　　</a:t>
            </a:r>
            <a:r>
              <a:rPr kumimoji="1" lang="en-US" altLang="ja-JP" sz="1600" dirty="0" smtClean="0"/>
              <a:t>2003</a:t>
            </a:r>
            <a:r>
              <a:rPr kumimoji="1" lang="ja-JP" altLang="en-US" sz="1600" dirty="0" smtClean="0"/>
              <a:t>：文部科学省拠点システム事業創設→国内拠点機関と認定</a:t>
            </a:r>
            <a:endParaRPr kumimoji="1" lang="en-US" altLang="ja-JP" sz="1600" dirty="0" smtClean="0"/>
          </a:p>
          <a:p>
            <a:pPr lvl="2">
              <a:buNone/>
            </a:pPr>
            <a:r>
              <a:rPr kumimoji="1" lang="ja-JP" altLang="en-US" sz="1600" dirty="0" smtClean="0"/>
              <a:t>　　</a:t>
            </a:r>
            <a:r>
              <a:rPr kumimoji="1" lang="en-US" altLang="ja-JP" sz="1600" dirty="0" smtClean="0"/>
              <a:t>2006</a:t>
            </a:r>
            <a:r>
              <a:rPr kumimoji="1" lang="ja-JP" altLang="en-US" sz="1600" dirty="0" smtClean="0"/>
              <a:t>：</a:t>
            </a:r>
            <a:r>
              <a:rPr kumimoji="1" lang="en-US" altLang="ja-JP" sz="1600" i="0" dirty="0" smtClean="0"/>
              <a:t>APEC</a:t>
            </a:r>
            <a:r>
              <a:rPr kumimoji="1" lang="ja-JP" altLang="en-US" sz="1600" i="0" dirty="0" smtClean="0"/>
              <a:t>授業研究プロジェクト開始→広域プロジェクト海外受託</a:t>
            </a:r>
            <a:endParaRPr kumimoji="1" lang="en-US" altLang="ja-JP" sz="1600" i="0" dirty="0" smtClean="0"/>
          </a:p>
          <a:p>
            <a:pPr lvl="2">
              <a:buNone/>
            </a:pPr>
            <a:r>
              <a:rPr kumimoji="1" lang="ja-JP" altLang="en-US" sz="1600" i="0" dirty="0" smtClean="0"/>
              <a:t>　　</a:t>
            </a:r>
            <a:r>
              <a:rPr kumimoji="1" lang="en-US" altLang="ja-JP" sz="1600" dirty="0" smtClean="0"/>
              <a:t>2009</a:t>
            </a:r>
            <a:r>
              <a:rPr kumimoji="1" lang="ja-JP" altLang="en-US" sz="1600" i="0" dirty="0" smtClean="0"/>
              <a:t>：東南アジア教育大臣機構の提携機関へ→対多国間機関と認定</a:t>
            </a:r>
            <a:endParaRPr kumimoji="1" lang="en-US" altLang="ja-JP" sz="1600" i="0" dirty="0" smtClean="0"/>
          </a:p>
          <a:p>
            <a:pPr lvl="2">
              <a:buNone/>
            </a:pPr>
            <a:r>
              <a:rPr kumimoji="1" lang="ja-JP" altLang="en-US" sz="1600" i="0" dirty="0" smtClean="0"/>
              <a:t>　　</a:t>
            </a:r>
            <a:r>
              <a:rPr kumimoji="1" lang="en-US" altLang="ja-JP" sz="1600" dirty="0" smtClean="0"/>
              <a:t>2012</a:t>
            </a:r>
            <a:r>
              <a:rPr kumimoji="1" lang="ja-JP" altLang="en-US" sz="1600" i="0" dirty="0" smtClean="0"/>
              <a:t>：</a:t>
            </a:r>
            <a:r>
              <a:rPr kumimoji="1" lang="en-US" altLang="ja-JP" sz="1600" i="0" dirty="0" smtClean="0"/>
              <a:t>APEC</a:t>
            </a:r>
            <a:r>
              <a:rPr kumimoji="1" lang="ja-JP" altLang="en-US" sz="1600" i="0" dirty="0" smtClean="0"/>
              <a:t>授業研究プロジェクトが</a:t>
            </a:r>
            <a:r>
              <a:rPr kumimoji="1" lang="en-US" altLang="ja-JP" sz="1600" i="0" dirty="0" smtClean="0"/>
              <a:t>APEC</a:t>
            </a:r>
            <a:r>
              <a:rPr kumimoji="1" lang="ja-JP" altLang="en-US" sz="1600" i="0" dirty="0" smtClean="0"/>
              <a:t>教育大臣会合で絶賛</a:t>
            </a:r>
            <a:endParaRPr kumimoji="1" lang="en-US" altLang="ja-JP" sz="1600" i="0" dirty="0" smtClean="0"/>
          </a:p>
          <a:p>
            <a:pPr lvl="2" algn="r">
              <a:buNone/>
            </a:pPr>
            <a:r>
              <a:rPr kumimoji="1" lang="ja-JP" altLang="en-US" i="0" dirty="0" smtClean="0"/>
              <a:t>⇒相手先資金で拡大し続ける研究ネットワーク</a:t>
            </a:r>
            <a:r>
              <a:rPr kumimoji="1" lang="ja-JP" altLang="en-US" sz="1600" i="0" dirty="0" smtClean="0"/>
              <a:t>　　</a:t>
            </a:r>
            <a:endParaRPr kumimoji="1" lang="en-US" altLang="ja-JP" sz="1600" i="0" dirty="0" smtClean="0"/>
          </a:p>
          <a:p>
            <a:pPr lvl="2">
              <a:buNone/>
            </a:pPr>
            <a:endParaRPr kumimoji="1" lang="en-US" altLang="ja-JP" sz="1600" i="0" dirty="0" smtClean="0"/>
          </a:p>
          <a:p>
            <a:pPr>
              <a:buNone/>
            </a:pPr>
            <a:endParaRPr kumimoji="1" lang="ja-JP" altLang="en-US" sz="1800" dirty="0"/>
          </a:p>
        </p:txBody>
      </p:sp>
      <p:pic>
        <p:nvPicPr>
          <p:cNvPr id="1026" name="Picture 2" descr="C:\Users\Isoda\Pictures\40+141記念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0134" y="-27384"/>
            <a:ext cx="1570377" cy="1152128"/>
          </a:xfrm>
          <a:prstGeom prst="rect">
            <a:avLst/>
          </a:prstGeom>
          <a:noFill/>
        </p:spPr>
      </p:pic>
      <p:sp>
        <p:nvSpPr>
          <p:cNvPr id="7" name="角丸四角形 6"/>
          <p:cNvSpPr/>
          <p:nvPr/>
        </p:nvSpPr>
        <p:spPr bwMode="auto">
          <a:xfrm>
            <a:off x="0" y="4797152"/>
            <a:ext cx="1331640" cy="57606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外部資金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Osaka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１億円／年</a:t>
            </a:r>
          </a:p>
        </p:txBody>
      </p:sp>
      <p:sp>
        <p:nvSpPr>
          <p:cNvPr id="9" name="角丸四角形 8"/>
          <p:cNvSpPr/>
          <p:nvPr/>
        </p:nvSpPr>
        <p:spPr bwMode="auto">
          <a:xfrm>
            <a:off x="0" y="5733256"/>
            <a:ext cx="1331640" cy="57606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相手先資金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Osaka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600" dirty="0" smtClean="0">
                <a:solidFill>
                  <a:schemeClr val="bg1"/>
                </a:solidFill>
                <a:latin typeface="Arial" charset="0"/>
                <a:ea typeface="Osaka" charset="-128"/>
              </a:rPr>
              <a:t>１</a:t>
            </a:r>
            <a:r>
              <a:rPr kumimoji="0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Osaka" charset="-128"/>
              </a:rPr>
              <a:t>億円／年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 bldLvl="3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140968"/>
            <a:ext cx="6595802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7956376" cy="476672"/>
          </a:xfrm>
        </p:spPr>
        <p:txBody>
          <a:bodyPr/>
          <a:lstStyle/>
          <a:p>
            <a:r>
              <a:rPr kumimoji="1" lang="en-US" altLang="ja-JP" sz="2400" dirty="0" smtClean="0"/>
              <a:t>APEC</a:t>
            </a:r>
            <a:r>
              <a:rPr kumimoji="1" lang="ja-JP" altLang="en-US" sz="2400" dirty="0" smtClean="0"/>
              <a:t>授業研究による算数数学教育の革新プロジェクト</a:t>
            </a:r>
            <a:endParaRPr kumimoji="1"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AC3FF0-4CEA-424D-B734-47403CE361A7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sp>
        <p:nvSpPr>
          <p:cNvPr id="9" name="コンテンツ プレースホルダ 8"/>
          <p:cNvSpPr>
            <a:spLocks noGrp="1"/>
          </p:cNvSpPr>
          <p:nvPr>
            <p:ph idx="1"/>
          </p:nvPr>
        </p:nvSpPr>
        <p:spPr>
          <a:xfrm>
            <a:off x="0" y="548680"/>
            <a:ext cx="7956376" cy="4978896"/>
          </a:xfrm>
        </p:spPr>
        <p:txBody>
          <a:bodyPr/>
          <a:lstStyle/>
          <a:p>
            <a:pPr>
              <a:buNone/>
            </a:pPr>
            <a:r>
              <a:rPr kumimoji="1" lang="ja-JP" altLang="en-US" sz="2000" dirty="0" smtClean="0"/>
              <a:t>◆</a:t>
            </a:r>
            <a:r>
              <a:rPr kumimoji="1" lang="en-US" altLang="ja-JP" sz="2000" dirty="0" smtClean="0"/>
              <a:t>APEC</a:t>
            </a:r>
            <a:r>
              <a:rPr kumimoji="1" lang="ja-JP" altLang="en-US" sz="2000" dirty="0" smtClean="0"/>
              <a:t>首脳会合でのプライオリティ：経済統合、緊急対応、防災</a:t>
            </a:r>
            <a:endParaRPr kumimoji="1" lang="en-US" altLang="ja-JP" sz="2000" dirty="0" smtClean="0"/>
          </a:p>
          <a:p>
            <a:pPr>
              <a:buNone/>
            </a:pPr>
            <a:r>
              <a:rPr kumimoji="1" lang="ja-JP" altLang="en-US" sz="2000" dirty="0" smtClean="0"/>
              <a:t>◆</a:t>
            </a:r>
            <a:r>
              <a:rPr kumimoji="1" lang="en-US" altLang="ja-JP" sz="2000" dirty="0" smtClean="0"/>
              <a:t>APEC</a:t>
            </a:r>
            <a:r>
              <a:rPr kumimoji="1" lang="ja-JP" altLang="en-US" sz="2000" dirty="0" smtClean="0"/>
              <a:t>教育大臣会合のプライオリティ：理数・温暖化、英語、</a:t>
            </a:r>
            <a:r>
              <a:rPr kumimoji="1" lang="en-US" altLang="ja-JP" sz="2000" dirty="0" smtClean="0"/>
              <a:t>ICT</a:t>
            </a:r>
          </a:p>
          <a:p>
            <a:pPr>
              <a:buNone/>
            </a:pPr>
            <a:r>
              <a:rPr kumimoji="1" lang="ja-JP" altLang="en-US" sz="2000" dirty="0" smtClean="0"/>
              <a:t>◆</a:t>
            </a:r>
            <a:r>
              <a:rPr kumimoji="1" lang="en-US" altLang="ja-JP" sz="2000" dirty="0" smtClean="0"/>
              <a:t>APEC</a:t>
            </a:r>
            <a:r>
              <a:rPr kumimoji="1" lang="ja-JP" altLang="en-US" sz="2000" dirty="0" smtClean="0"/>
              <a:t>教育大臣会合での評価：年毎の推進、年次ごとの継続・拡大</a:t>
            </a:r>
            <a:endParaRPr kumimoji="1" lang="en-US" altLang="ja-JP" sz="2000" dirty="0" smtClean="0"/>
          </a:p>
          <a:p>
            <a:pPr>
              <a:buNone/>
            </a:pPr>
            <a:r>
              <a:rPr kumimoji="1" lang="ja-JP" altLang="en-US" sz="2000" dirty="0" smtClean="0"/>
              <a:t>◆筑波大学側で計画会合：２月／各国で授業研究：３月～８月／タイ・コンケン大学で報告会合：９月</a:t>
            </a:r>
            <a:endParaRPr kumimoji="1" lang="en-US" altLang="ja-JP" sz="2000" dirty="0" smtClean="0"/>
          </a:p>
          <a:p>
            <a:pPr>
              <a:buNone/>
            </a:pPr>
            <a:r>
              <a:rPr kumimoji="1" lang="ja-JP" altLang="en-US" sz="2000" dirty="0" smtClean="0"/>
              <a:t>◆</a:t>
            </a:r>
            <a:r>
              <a:rPr kumimoji="1" lang="en-US" altLang="ja-JP" sz="2000" dirty="0" smtClean="0"/>
              <a:t>2011-14</a:t>
            </a:r>
            <a:r>
              <a:rPr kumimoji="1" lang="ja-JP" altLang="en-US" sz="2000" dirty="0" smtClean="0"/>
              <a:t>年：防災教育プロジェクト</a:t>
            </a:r>
            <a:endParaRPr kumimoji="1" lang="en-US" altLang="ja-JP" sz="2000" dirty="0" smtClean="0"/>
          </a:p>
          <a:p>
            <a:pPr>
              <a:buNone/>
            </a:pPr>
            <a:r>
              <a:rPr kumimoji="1" lang="ja-JP" altLang="en-US" sz="2000" dirty="0" smtClean="0"/>
              <a:t>　防災学校経営と科学教育の推進</a:t>
            </a:r>
            <a:endParaRPr kumimoji="1" lang="en-US" altLang="ja-JP" sz="2000" dirty="0" smtClean="0"/>
          </a:p>
          <a:p>
            <a:endParaRPr kumimoji="1" lang="ja-JP" altLang="en-US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154764"/>
            <a:ext cx="6876256" cy="370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078580"/>
            <a:ext cx="6444208" cy="377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6829" y="3068961"/>
            <a:ext cx="8597171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556792"/>
            <a:ext cx="3550668" cy="4896544"/>
          </a:xfrm>
        </p:spPr>
        <p:txBody>
          <a:bodyPr/>
          <a:lstStyle/>
          <a:p>
            <a:pPr algn="l"/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400" dirty="0" smtClean="0"/>
              <a:t>各国への派生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000" dirty="0" smtClean="0"/>
              <a:t>チリ教員養成教科書４冊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(2007</a:t>
            </a:r>
            <a:r>
              <a:rPr kumimoji="1" lang="ja-JP" altLang="en-US" sz="2000" dirty="0" smtClean="0"/>
              <a:t>～</a:t>
            </a:r>
            <a:r>
              <a:rPr kumimoji="1" lang="en-US" altLang="ja-JP" sz="2000" dirty="0" smtClean="0"/>
              <a:t>2011)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endParaRPr kumimoji="1"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AC3FF0-4CEA-424D-B734-47403CE361A7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pic>
        <p:nvPicPr>
          <p:cNvPr id="56324" name="Picture 4" descr="http://www.criced.tsukuba.ac.jp/renkei/msa/book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73216"/>
            <a:ext cx="3269019" cy="1484784"/>
          </a:xfrm>
          <a:prstGeom prst="rect">
            <a:avLst/>
          </a:prstGeom>
          <a:noFill/>
        </p:spPr>
      </p:pic>
      <p:grpSp>
        <p:nvGrpSpPr>
          <p:cNvPr id="15" name="グループ化 1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56325" name="Picture 5" descr="C:\Users\Isoda\Pictures\ICME12DailyNewsletterS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3024336" cy="4277584"/>
              </a:xfrm>
              <a:prstGeom prst="rect">
                <a:avLst/>
              </a:prstGeom>
              <a:noFill/>
            </p:spPr>
          </p:pic>
          <p:grpSp>
            <p:nvGrpSpPr>
              <p:cNvPr id="8" name="グループ化 7"/>
              <p:cNvGrpSpPr/>
              <p:nvPr/>
            </p:nvGrpSpPr>
            <p:grpSpPr>
              <a:xfrm>
                <a:off x="3404998" y="0"/>
                <a:ext cx="5739002" cy="6858000"/>
                <a:chOff x="2195736" y="0"/>
                <a:chExt cx="5739002" cy="6858000"/>
              </a:xfrm>
            </p:grpSpPr>
            <p:pic>
              <p:nvPicPr>
                <p:cNvPr id="56322" name="Picture 2" descr="E:\朝日新聞チリ新聞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195736" y="0"/>
                  <a:ext cx="5739002" cy="6858000"/>
                </a:xfrm>
                <a:prstGeom prst="rect">
                  <a:avLst/>
                </a:prstGeom>
                <a:noFill/>
              </p:spPr>
            </p:pic>
            <p:sp>
              <p:nvSpPr>
                <p:cNvPr id="7" name="角丸四角形 6"/>
                <p:cNvSpPr/>
                <p:nvPr/>
              </p:nvSpPr>
              <p:spPr bwMode="auto">
                <a:xfrm>
                  <a:off x="2843808" y="1052736"/>
                  <a:ext cx="1167002" cy="288032"/>
                </a:xfrm>
                <a:prstGeom prst="round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Osaka" charset="-128"/>
                  </a:endParaRPr>
                </a:p>
              </p:txBody>
            </p:sp>
          </p:grpSp>
          <p:sp>
            <p:nvSpPr>
              <p:cNvPr id="10" name="正方形/長方形 9"/>
              <p:cNvSpPr/>
              <p:nvPr/>
            </p:nvSpPr>
            <p:spPr>
              <a:xfrm>
                <a:off x="2915816" y="260648"/>
                <a:ext cx="2520280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2000" dirty="0" smtClean="0"/>
                  <a:t>APEC</a:t>
                </a:r>
                <a:r>
                  <a:rPr lang="ja-JP" altLang="en-US" sz="2000" dirty="0" smtClean="0"/>
                  <a:t>授業研究</a:t>
                </a:r>
                <a:endParaRPr lang="en-US" altLang="ja-JP" sz="2000" dirty="0" smtClean="0"/>
              </a:p>
              <a:p>
                <a:pPr algn="r"/>
                <a:r>
                  <a:rPr lang="ja-JP" altLang="en-US" sz="2000" dirty="0" smtClean="0"/>
                  <a:t>プロジェクトの影響を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讃えた朝日新聞</a:t>
                </a:r>
                <a:r>
                  <a:rPr lang="en-US" altLang="ja-JP" sz="1000" dirty="0" smtClean="0"/>
                  <a:t>(</a:t>
                </a:r>
                <a:r>
                  <a:rPr lang="ja-JP" altLang="en-US" sz="1000" dirty="0" smtClean="0"/>
                  <a:t>転載不可</a:t>
                </a:r>
                <a:r>
                  <a:rPr lang="en-US" altLang="ja-JP" sz="1000" dirty="0" smtClean="0"/>
                  <a:t>)</a:t>
                </a:r>
                <a:endParaRPr lang="ja-JP" altLang="en-US" sz="2000" dirty="0"/>
              </a:p>
            </p:txBody>
          </p:sp>
          <p:sp>
            <p:nvSpPr>
              <p:cNvPr id="12" name="テキスト ボックス 11"/>
              <p:cNvSpPr txBox="1"/>
              <p:nvPr/>
            </p:nvSpPr>
            <p:spPr bwMode="auto">
              <a:xfrm>
                <a:off x="1115616" y="3284984"/>
                <a:ext cx="2088232" cy="9233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800" dirty="0" smtClean="0">
                    <a:latin typeface="Times New Roman" pitchFamily="18" charset="0"/>
                    <a:ea typeface="ＭＳ Ｐゴシック" pitchFamily="50" charset="-128"/>
                    <a:cs typeface="Times New Roman" pitchFamily="18" charset="0"/>
                  </a:rPr>
                  <a:t>1</a:t>
                </a:r>
                <a:r>
                  <a:rPr kumimoji="1" lang="ja-JP" altLang="en-US" sz="1800" dirty="0" smtClean="0">
                    <a:latin typeface="Times New Roman" pitchFamily="18" charset="0"/>
                    <a:ea typeface="ＭＳ Ｐゴシック" pitchFamily="50" charset="-128"/>
                    <a:cs typeface="Times New Roman" pitchFamily="18" charset="0"/>
                  </a:rPr>
                  <a:t>万人が参加した</a:t>
                </a:r>
                <a:endParaRPr kumimoji="1" lang="en-US" altLang="ja-JP" sz="1800" dirty="0" smtClean="0">
                  <a:latin typeface="Times New Roman" pitchFamily="18" charset="0"/>
                  <a:ea typeface="ＭＳ Ｐゴシック" pitchFamily="50" charset="-128"/>
                  <a:cs typeface="Times New Roman" pitchFamily="18" charset="0"/>
                </a:endParaRPr>
              </a:p>
              <a:p>
                <a:r>
                  <a:rPr kumimoji="1" lang="ja-JP" altLang="en-US" sz="1800" dirty="0" smtClean="0">
                    <a:latin typeface="Times New Roman" pitchFamily="18" charset="0"/>
                    <a:ea typeface="ＭＳ Ｐゴシック" pitchFamily="50" charset="-128"/>
                    <a:cs typeface="Times New Roman" pitchFamily="18" charset="0"/>
                  </a:rPr>
                  <a:t>数学教育世界会議での報道</a:t>
                </a:r>
                <a:r>
                  <a:rPr kumimoji="1" lang="en-US" altLang="ja-JP" sz="1800" dirty="0" smtClean="0">
                    <a:latin typeface="Times New Roman" pitchFamily="18" charset="0"/>
                    <a:ea typeface="ＭＳ Ｐゴシック" pitchFamily="50" charset="-128"/>
                    <a:cs typeface="Times New Roman" pitchFamily="18" charset="0"/>
                  </a:rPr>
                  <a:t>(2012)</a:t>
                </a:r>
                <a:endParaRPr kumimoji="1" lang="ja-JP" altLang="en-US" sz="1800" dirty="0">
                  <a:latin typeface="Times New Roman" pitchFamily="18" charset="0"/>
                  <a:ea typeface="ＭＳ Ｐゴシック" pitchFamily="50" charset="-128"/>
                  <a:cs typeface="Times New Roman" pitchFamily="18" charset="0"/>
                </a:endParaRPr>
              </a:p>
            </p:txBody>
          </p:sp>
        </p:grpSp>
        <p:sp>
          <p:nvSpPr>
            <p:cNvPr id="14" name="正方形/長方形 13"/>
            <p:cNvSpPr/>
            <p:nvPr/>
          </p:nvSpPr>
          <p:spPr>
            <a:xfrm>
              <a:off x="3275856" y="2636913"/>
              <a:ext cx="2088232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1600" dirty="0" smtClean="0"/>
                <a:t>筑波大学は</a:t>
              </a:r>
              <a:r>
                <a:rPr lang="en-US" altLang="ja-JP" sz="1600" dirty="0" smtClean="0"/>
                <a:t>,</a:t>
              </a:r>
            </a:p>
            <a:p>
              <a:r>
                <a:rPr lang="ja-JP" altLang="en-US" sz="1600" dirty="0" smtClean="0"/>
                <a:t>研究開発成果をアジア・太平洋経済協力プロジェクトを通して</a:t>
              </a:r>
              <a:r>
                <a:rPr lang="en-US" altLang="ja-JP" sz="1600" dirty="0" smtClean="0"/>
                <a:t>APEC21</a:t>
              </a:r>
              <a:r>
                <a:rPr lang="ja-JP" altLang="en-US" sz="1600" dirty="0" smtClean="0"/>
                <a:t>カ国に普及している。</a:t>
              </a:r>
              <a:endParaRPr lang="ja-JP" altLang="en-US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AC3FF0-4CEA-424D-B734-47403CE361A7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60418" name="Picture 2" descr="C:\Users\Isoda\Pictures\読売20130204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690" y="0"/>
            <a:ext cx="6678310" cy="6858000"/>
          </a:xfrm>
          <a:prstGeom prst="rect">
            <a:avLst/>
          </a:prstGeom>
          <a:noFill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15081"/>
            <a:ext cx="2843808" cy="1592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 bwMode="auto">
          <a:xfrm>
            <a:off x="971600" y="1772816"/>
            <a:ext cx="18722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endParaRPr kumimoji="1" lang="en-US" altLang="ja-JP" sz="2000" dirty="0" smtClean="0">
              <a:solidFill>
                <a:schemeClr val="bg1"/>
              </a:solidFill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  <a:p>
            <a:r>
              <a:rPr kumimoji="1" lang="ja-JP" altLang="en-US" sz="2000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師範大学用</a:t>
            </a:r>
            <a:endParaRPr kumimoji="1" lang="en-US" altLang="ja-JP" sz="2000" dirty="0" smtClean="0">
              <a:solidFill>
                <a:schemeClr val="bg1"/>
              </a:solidFill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  <a:p>
            <a:r>
              <a:rPr kumimoji="1" lang="ja-JP" altLang="en-US" sz="2000" dirty="0" smtClean="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ロゴ入り教科書</a:t>
            </a:r>
            <a:endParaRPr kumimoji="1" lang="ja-JP" altLang="en-US" sz="2000" dirty="0">
              <a:solidFill>
                <a:schemeClr val="bg1"/>
              </a:solidFill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pic>
        <p:nvPicPr>
          <p:cNvPr id="604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06" y="5129505"/>
            <a:ext cx="2771800" cy="167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 bwMode="auto">
          <a:xfrm>
            <a:off x="34506" y="4783722"/>
            <a:ext cx="2808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ja-JP" altLang="en-US" sz="18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ロゴ入り教科書：タイ語</a:t>
            </a:r>
            <a:endParaRPr kumimoji="1" lang="ja-JP" altLang="en-US" sz="1800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842913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/>
          <p:nvPr/>
        </p:nvSpPr>
        <p:spPr bwMode="auto">
          <a:xfrm>
            <a:off x="2915816" y="4869160"/>
            <a:ext cx="403244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Amazon.com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上の英語書籍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冊</a:t>
            </a:r>
            <a:endParaRPr kumimoji="1" lang="en-US" altLang="ja-JP" sz="2000" dirty="0" smtClean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  <a:p>
            <a:r>
              <a:rPr kumimoji="1" lang="en-US" altLang="ja-JP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APEC</a:t>
            </a:r>
            <a:r>
              <a:rPr kumimoji="1" lang="ja-JP" altLang="en-US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域内、礒田の著作出版物：</a:t>
            </a:r>
            <a:endParaRPr kumimoji="1" lang="en-US" altLang="ja-JP" sz="2000" dirty="0" smtClean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  <a:p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　　オーストラリア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NSW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教育省：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冊</a:t>
            </a:r>
            <a:endParaRPr kumimoji="1" lang="en-US" altLang="ja-JP" sz="2000" dirty="0" smtClean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  <a:p>
            <a:r>
              <a:rPr kumimoji="1" lang="ja-JP" altLang="en-US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　　メキシコ教育省：</a:t>
            </a:r>
            <a:r>
              <a:rPr kumimoji="1" lang="en-US" altLang="ja-JP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13</a:t>
            </a:r>
            <a:r>
              <a:rPr kumimoji="1" lang="ja-JP" altLang="en-US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冊、タイ：</a:t>
            </a:r>
            <a:r>
              <a:rPr kumimoji="1" lang="en-US" altLang="ja-JP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13</a:t>
            </a:r>
            <a:r>
              <a:rPr kumimoji="1" lang="ja-JP" altLang="en-US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冊</a:t>
            </a:r>
            <a:endParaRPr kumimoji="1" lang="en-US" altLang="ja-JP" sz="2000" dirty="0" smtClean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  <a:p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　　チリ：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冊、ロシア：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冊</a:t>
            </a:r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ja-JP" altLang="en-US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礒田の海外講演：年間</a:t>
            </a:r>
            <a:r>
              <a:rPr kumimoji="1" lang="en-US" altLang="ja-JP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20</a:t>
            </a:r>
            <a:r>
              <a:rPr kumimoji="1" lang="ja-JP" altLang="en-US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回以上</a:t>
            </a:r>
            <a:endParaRPr kumimoji="1" lang="ja-JP" altLang="en-US" sz="2000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 bwMode="auto">
          <a:xfrm>
            <a:off x="899592" y="3717032"/>
            <a:ext cx="19442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2012</a:t>
            </a:r>
            <a:r>
              <a:rPr kumimoji="1" lang="ja-JP" altLang="en-US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年の成果</a:t>
            </a:r>
            <a:endParaRPr kumimoji="1" lang="en-US" altLang="ja-JP" sz="2000" dirty="0" smtClean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  <a:p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ja-JP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2011</a:t>
            </a:r>
            <a:r>
              <a:rPr kumimoji="1" lang="ja-JP" altLang="en-US" sz="2000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年の成果</a:t>
            </a:r>
            <a:endParaRPr kumimoji="1" lang="ja-JP" altLang="en-US" sz="2000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14" name="下矢印 13"/>
          <p:cNvSpPr/>
          <p:nvPr/>
        </p:nvSpPr>
        <p:spPr bwMode="auto">
          <a:xfrm>
            <a:off x="248524" y="4365104"/>
            <a:ext cx="648072" cy="43204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Osaka" charset="-128"/>
            </a:endParaRPr>
          </a:p>
        </p:txBody>
      </p:sp>
      <p:sp>
        <p:nvSpPr>
          <p:cNvPr id="15" name="下矢印 14"/>
          <p:cNvSpPr/>
          <p:nvPr/>
        </p:nvSpPr>
        <p:spPr bwMode="auto">
          <a:xfrm rot="10800000">
            <a:off x="251520" y="3573016"/>
            <a:ext cx="648072" cy="43204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Osaka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 bwMode="auto">
          <a:xfrm>
            <a:off x="2915816" y="0"/>
            <a:ext cx="6228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ja-JP" altLang="en-US" sz="1800" dirty="0" smtClean="0">
                <a:latin typeface="Times New Roman" pitchFamily="18" charset="0"/>
                <a:cs typeface="Times New Roman" pitchFamily="18" charset="0"/>
              </a:rPr>
              <a:t>師範大学全</a:t>
            </a:r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460</a:t>
            </a:r>
            <a:r>
              <a:rPr lang="ja-JP" altLang="en-US" sz="1800" dirty="0" smtClean="0">
                <a:latin typeface="Times New Roman" pitchFamily="18" charset="0"/>
                <a:cs typeface="Times New Roman" pitchFamily="18" charset="0"/>
              </a:rPr>
              <a:t>校</a:t>
            </a:r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ja-JP" altLang="en-US" sz="1800" dirty="0" smtClean="0">
                <a:latin typeface="Times New Roman" pitchFamily="18" charset="0"/>
                <a:cs typeface="Times New Roman" pitchFamily="18" charset="0"/>
              </a:rPr>
              <a:t>年次生が、毎日</a:t>
            </a:r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ja-JP" altLang="en-US" sz="1800" dirty="0" smtClean="0">
                <a:latin typeface="Times New Roman" pitchFamily="18" charset="0"/>
                <a:cs typeface="Times New Roman" pitchFamily="18" charset="0"/>
              </a:rPr>
              <a:t>年間学ぶ教科書</a:t>
            </a:r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ja-JP" altLang="en-US" sz="1800" dirty="0" smtClean="0">
                <a:latin typeface="Times New Roman" pitchFamily="18" charset="0"/>
                <a:cs typeface="Times New Roman" pitchFamily="18" charset="0"/>
              </a:rPr>
              <a:t>冊</a:t>
            </a:r>
            <a:endParaRPr kumimoji="1" lang="ja-JP" altLang="en-US" sz="2000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 bwMode="auto">
          <a:xfrm>
            <a:off x="6336704" y="980728"/>
            <a:ext cx="176368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i="1" dirty="0" smtClean="0">
                <a:latin typeface="Times New Roman" pitchFamily="18" charset="0"/>
                <a:ea typeface="ＭＳ Ｐゴシック" pitchFamily="50" charset="-128"/>
                <a:cs typeface="Times New Roman" pitchFamily="18" charset="0"/>
              </a:rPr>
              <a:t>総人口１億１千５百万人</a:t>
            </a:r>
            <a:endParaRPr kumimoji="1" lang="ja-JP" altLang="en-US" sz="1100" i="1" dirty="0">
              <a:latin typeface="Times New Roman" pitchFamily="18" charset="0"/>
              <a:ea typeface="ＭＳ Ｐゴシック" pitchFamily="50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panese Waves">
  <a:themeElements>
    <a:clrScheme name="Japanese Waves 3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808080"/>
      </a:accent1>
      <a:accent2>
        <a:srgbClr val="292929"/>
      </a:accent2>
      <a:accent3>
        <a:srgbClr val="FFFFFF"/>
      </a:accent3>
      <a:accent4>
        <a:srgbClr val="000000"/>
      </a:accent4>
      <a:accent5>
        <a:srgbClr val="C0C0C0"/>
      </a:accent5>
      <a:accent6>
        <a:srgbClr val="242424"/>
      </a:accent6>
      <a:hlink>
        <a:srgbClr val="4D4D4D"/>
      </a:hlink>
      <a:folHlink>
        <a:srgbClr val="8D8D8D"/>
      </a:folHlink>
    </a:clrScheme>
    <a:fontScheme name="Japanese Waves">
      <a:majorFont>
        <a:latin typeface="Osaka"/>
        <a:ea typeface="Osaka"/>
        <a:cs typeface=""/>
      </a:majorFont>
      <a:minorFont>
        <a:latin typeface="Osaka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Osaka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000" dirty="0">
            <a:latin typeface="Times New Roman" pitchFamily="18" charset="0"/>
            <a:ea typeface="ＭＳ Ｐゴシック" pitchFamily="50" charset="-128"/>
            <a:cs typeface="Times New Roman" pitchFamily="18" charset="0"/>
          </a:defRPr>
        </a:defPPr>
      </a:lstStyle>
    </a:txDef>
  </a:objectDefaults>
  <a:extraClrSchemeLst>
    <a:extraClrScheme>
      <a:clrScheme name="Japanese Waves 1">
        <a:dk1>
          <a:srgbClr val="000000"/>
        </a:dk1>
        <a:lt1>
          <a:srgbClr val="DDDDDD"/>
        </a:lt1>
        <a:dk2>
          <a:srgbClr val="20326C"/>
        </a:dk2>
        <a:lt2>
          <a:srgbClr val="E3E2AA"/>
        </a:lt2>
        <a:accent1>
          <a:srgbClr val="B3A53D"/>
        </a:accent1>
        <a:accent2>
          <a:srgbClr val="4273B9"/>
        </a:accent2>
        <a:accent3>
          <a:srgbClr val="ABADBA"/>
        </a:accent3>
        <a:accent4>
          <a:srgbClr val="BDBDBD"/>
        </a:accent4>
        <a:accent5>
          <a:srgbClr val="D6CFAF"/>
        </a:accent5>
        <a:accent6>
          <a:srgbClr val="3B68A7"/>
        </a:accent6>
        <a:hlink>
          <a:srgbClr val="5B6C8D"/>
        </a:hlink>
        <a:folHlink>
          <a:srgbClr val="58804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panese Waves 2">
        <a:dk1>
          <a:srgbClr val="2D2525"/>
        </a:dk1>
        <a:lt1>
          <a:srgbClr val="A7B4B7"/>
        </a:lt1>
        <a:dk2>
          <a:srgbClr val="061C62"/>
        </a:dk2>
        <a:lt2>
          <a:srgbClr val="484719"/>
        </a:lt2>
        <a:accent1>
          <a:srgbClr val="D8D688"/>
        </a:accent1>
        <a:accent2>
          <a:srgbClr val="5C6D90"/>
        </a:accent2>
        <a:accent3>
          <a:srgbClr val="D0D6D8"/>
        </a:accent3>
        <a:accent4>
          <a:srgbClr val="251E1E"/>
        </a:accent4>
        <a:accent5>
          <a:srgbClr val="E9E8C3"/>
        </a:accent5>
        <a:accent6>
          <a:srgbClr val="536282"/>
        </a:accent6>
        <a:hlink>
          <a:srgbClr val="365D96"/>
        </a:hlink>
        <a:folHlink>
          <a:srgbClr val="58684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panese Waves 3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808080"/>
        </a:accent1>
        <a:accent2>
          <a:srgbClr val="292929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42424"/>
        </a:accent6>
        <a:hlink>
          <a:srgbClr val="4D4D4D"/>
        </a:hlink>
        <a:folHlink>
          <a:srgbClr val="8D8D8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A444PowerBook:アプリケーション:Microsoft Office 2001:テンプレート:プレゼンテーション:デザイン:Japanese Waves</Template>
  <TotalTime>10175</TotalTime>
  <Words>319</Words>
  <Application>Microsoft Office PowerPoint</Application>
  <PresentationFormat>画面に合わせる (4:3)</PresentationFormat>
  <Paragraphs>83</Paragraphs>
  <Slides>6</Slides>
  <Notes>6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7" baseType="lpstr">
      <vt:lpstr>Japanese Waves</vt:lpstr>
      <vt:lpstr> 授業研究による 算数・数学教育の革新 ―文部科学省及び筑波大学人間系、 学校教育局、CRICEDが 国外経費の下で国際プロジェクトをリードし 世界各国の教育改善を共同展開する模範事例としての  APEC(アジア・太平洋経済協力) HRDWG(人材開発部門)プロジェクトの推進―</vt:lpstr>
      <vt:lpstr>What is lesson study?</vt:lpstr>
      <vt:lpstr>授業研究140周年とCRICED： 輸入から輸出へ、教育学におけるコペルニクス的転回</vt:lpstr>
      <vt:lpstr>APEC授業研究による算数数学教育の革新プロジェクト</vt:lpstr>
      <vt:lpstr>      各国への派生 チリ教員養成教科書４冊 (2007～2011)  </vt:lpstr>
      <vt:lpstr>スライド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Japanese Lesson Study Origin and Some Case Study</dc:title>
  <dc:creator>礒田</dc:creator>
  <cp:lastModifiedBy>IWAKUNI</cp:lastModifiedBy>
  <cp:revision>302</cp:revision>
  <cp:lastPrinted>1904-01-01T00:00:00Z</cp:lastPrinted>
  <dcterms:created xsi:type="dcterms:W3CDTF">2000-12-04T22:19:16Z</dcterms:created>
  <dcterms:modified xsi:type="dcterms:W3CDTF">2013-03-08T01:33:05Z</dcterms:modified>
</cp:coreProperties>
</file>