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73" r:id="rId2"/>
    <p:sldId id="274" r:id="rId3"/>
    <p:sldId id="259" r:id="rId4"/>
    <p:sldId id="260" r:id="rId5"/>
    <p:sldId id="261" r:id="rId6"/>
    <p:sldId id="262" r:id="rId7"/>
    <p:sldId id="275" r:id="rId8"/>
    <p:sldId id="276" r:id="rId9"/>
    <p:sldId id="277" r:id="rId10"/>
    <p:sldId id="267" r:id="rId11"/>
    <p:sldId id="268" r:id="rId12"/>
    <p:sldId id="270" r:id="rId13"/>
    <p:sldId id="280" r:id="rId14"/>
    <p:sldId id="281" r:id="rId15"/>
    <p:sldId id="282" r:id="rId16"/>
    <p:sldId id="269" r:id="rId17"/>
    <p:sldId id="27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744" autoAdjust="0"/>
  </p:normalViewPr>
  <p:slideViewPr>
    <p:cSldViewPr>
      <p:cViewPr>
        <p:scale>
          <a:sx n="71" d="100"/>
          <a:sy n="71" d="100"/>
        </p:scale>
        <p:origin x="-486" y="75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70D9D2-0F7F-41E1-8B54-7D88B416B745}" type="datetimeFigureOut">
              <a:rPr lang="en-US" smtClean="0"/>
              <a:pPr/>
              <a:t>3/2/2012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3B14D-F8D8-4961-96B0-84573EFFDC9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C3B14D-F8D8-4961-96B0-84573EFFDC9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1A9657-C338-49EC-B838-82083E66AF7A}" type="slidenum">
              <a:rPr lang="en-US" smtClean="0"/>
              <a:pPr/>
              <a:t>13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1A9657-C338-49EC-B838-82083E66AF7A}" type="slidenum">
              <a:rPr lang="en-US" smtClean="0"/>
              <a:pPr/>
              <a:t>14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1A9657-C338-49EC-B838-82083E66AF7A}"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8C3B14D-F8D8-4961-96B0-84573EFFDC9A}"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14B0C54-DEA7-4F42-88EC-4481EE84364B}" type="datetimeFigureOut">
              <a:rPr lang="en-US" smtClean="0"/>
              <a:pPr/>
              <a:t>3/2/2012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68B80FD-30BF-428D-B402-0AD274A488BC}" type="slidenum">
              <a:rPr lang="en-US" smtClean="0"/>
              <a:pPr/>
              <a:t>‹#›</a:t>
            </a:fld>
            <a:endParaRPr lang="en-US"/>
          </a:p>
        </p:txBody>
      </p:sp>
    </p:spTree>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4B0C54-DEA7-4F42-88EC-4481EE84364B}" type="datetimeFigureOut">
              <a:rPr lang="en-US" smtClean="0"/>
              <a:pPr/>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B80FD-30BF-428D-B402-0AD274A488BC}" type="slidenum">
              <a:rPr lang="en-US" smtClean="0"/>
              <a:pPr/>
              <a:t>‹#›</a:t>
            </a:fld>
            <a:endParaRPr lang="en-US"/>
          </a:p>
        </p:txBody>
      </p:sp>
    </p:spTree>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4B0C54-DEA7-4F42-88EC-4481EE84364B}" type="datetimeFigureOut">
              <a:rPr lang="en-US" smtClean="0"/>
              <a:pPr/>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B80FD-30BF-428D-B402-0AD274A488BC}" type="slidenum">
              <a:rPr lang="en-US" smtClean="0"/>
              <a:pPr/>
              <a:t>‹#›</a:t>
            </a:fld>
            <a:endParaRPr lang="en-US"/>
          </a:p>
        </p:txBody>
      </p:sp>
    </p:spTree>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14B0C54-DEA7-4F42-88EC-4481EE84364B}" type="datetimeFigureOut">
              <a:rPr lang="en-US" smtClean="0"/>
              <a:pPr/>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B80FD-30BF-428D-B402-0AD274A488BC}" type="slidenum">
              <a:rPr lang="en-US" smtClean="0"/>
              <a:pPr/>
              <a:t>‹#›</a:t>
            </a:fld>
            <a:endParaRPr lang="en-US"/>
          </a:p>
        </p:txBody>
      </p:sp>
    </p:spTree>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14B0C54-DEA7-4F42-88EC-4481EE84364B}" type="datetimeFigureOut">
              <a:rPr lang="en-US" smtClean="0"/>
              <a:pPr/>
              <a:t>3/2/2012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8B80FD-30BF-428D-B402-0AD274A488BC}" type="slidenum">
              <a:rPr lang="en-US" smtClean="0"/>
              <a:pPr/>
              <a:t>‹#›</a:t>
            </a:fld>
            <a:endParaRPr lang="en-US"/>
          </a:p>
        </p:txBody>
      </p:sp>
    </p:spTree>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4B0C54-DEA7-4F42-88EC-4481EE84364B}" type="datetimeFigureOut">
              <a:rPr lang="en-US" smtClean="0"/>
              <a:pPr/>
              <a:t>3/2/2012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B80FD-30BF-428D-B402-0AD274A488BC}" type="slidenum">
              <a:rPr lang="en-US" smtClean="0"/>
              <a:pPr/>
              <a:t>‹#›</a:t>
            </a:fld>
            <a:endParaRPr lang="en-US"/>
          </a:p>
        </p:txBody>
      </p:sp>
    </p:spTree>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14B0C54-DEA7-4F42-88EC-4481EE84364B}" type="datetimeFigureOut">
              <a:rPr lang="en-US" smtClean="0"/>
              <a:pPr/>
              <a:t>3/2/2012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8B80FD-30BF-428D-B402-0AD274A488BC}" type="slidenum">
              <a:rPr lang="en-US" smtClean="0"/>
              <a:pPr/>
              <a:t>‹#›</a:t>
            </a:fld>
            <a:endParaRPr lang="en-US"/>
          </a:p>
        </p:txBody>
      </p:sp>
    </p:spTree>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14B0C54-DEA7-4F42-88EC-4481EE84364B}" type="datetimeFigureOut">
              <a:rPr lang="en-US" smtClean="0"/>
              <a:pPr/>
              <a:t>3/2/2012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8B80FD-30BF-428D-B402-0AD274A488BC}" type="slidenum">
              <a:rPr lang="en-US" smtClean="0"/>
              <a:pPr/>
              <a:t>‹#›</a:t>
            </a:fld>
            <a:endParaRPr lang="en-US"/>
          </a:p>
        </p:txBody>
      </p:sp>
    </p:spTree>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B0C54-DEA7-4F42-88EC-4481EE84364B}" type="datetimeFigureOut">
              <a:rPr lang="en-US" smtClean="0"/>
              <a:pPr/>
              <a:t>3/2/2012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8B80FD-30BF-428D-B402-0AD274A488BC}" type="slidenum">
              <a:rPr lang="en-US" smtClean="0"/>
              <a:pPr/>
              <a:t>‹#›</a:t>
            </a:fld>
            <a:endParaRPr lang="en-US"/>
          </a:p>
        </p:txBody>
      </p:sp>
    </p:spTree>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4B0C54-DEA7-4F42-88EC-4481EE84364B}" type="datetimeFigureOut">
              <a:rPr lang="en-US" smtClean="0"/>
              <a:pPr/>
              <a:t>3/2/2012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8B80FD-30BF-428D-B402-0AD274A488BC}" type="slidenum">
              <a:rPr lang="en-US" smtClean="0"/>
              <a:pPr/>
              <a:t>‹#›</a:t>
            </a:fld>
            <a:endParaRPr lang="en-US"/>
          </a:p>
        </p:txBody>
      </p:sp>
    </p:spTree>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14B0C54-DEA7-4F42-88EC-4481EE84364B}" type="datetimeFigureOut">
              <a:rPr lang="en-US" smtClean="0"/>
              <a:pPr/>
              <a:t>3/2/2012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68B80FD-30BF-428D-B402-0AD274A488BC}"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4B0C54-DEA7-4F42-88EC-4481EE84364B}" type="datetimeFigureOut">
              <a:rPr lang="en-US" smtClean="0"/>
              <a:pPr/>
              <a:t>3/2/2012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68B80FD-30BF-428D-B402-0AD274A488BC}"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blinds dir="vert"/>
  </p:transition>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belize.com/belize-photo-gallery-and-slide-show.html" TargetMode="Externa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hyperlink" Target="http://www.belizephonecard.com/Belize/about_belize.ht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C:\Users\Tony\Desktop\Photos tokyo one\101_PANA\014.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1066800"/>
            <a:ext cx="7772400" cy="1362456"/>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dirty="0" smtClean="0">
                <a:ln w="11430">
                  <a:solidFill>
                    <a:srgbClr val="FF0000"/>
                  </a:solidFill>
                </a:ln>
                <a:solidFill>
                  <a:schemeClr val="bg2">
                    <a:lumMod val="60000"/>
                    <a:lumOff val="40000"/>
                  </a:schemeClr>
                </a:solidFill>
                <a:effectLst>
                  <a:outerShdw blurRad="50800" dist="39000" dir="5460000" algn="tl">
                    <a:srgbClr val="000000">
                      <a:alpha val="38000"/>
                    </a:srgbClr>
                  </a:outerShdw>
                </a:effectLst>
              </a:rPr>
              <a:t>Improving Teaching Methods Of Mathematics in Primary Education</a:t>
            </a:r>
            <a:endParaRPr lang="en-US" dirty="0">
              <a:ln w="11430">
                <a:solidFill>
                  <a:srgbClr val="FF0000"/>
                </a:solidFill>
              </a:ln>
              <a:solidFill>
                <a:schemeClr val="bg2">
                  <a:lumMod val="60000"/>
                  <a:lumOff val="40000"/>
                </a:schemeClr>
              </a:solidFill>
              <a:effectLst>
                <a:outerShdw blurRad="50800" dist="39000" dir="5460000" algn="tl">
                  <a:srgbClr val="000000">
                    <a:alpha val="38000"/>
                  </a:srgbClr>
                </a:outerShdw>
              </a:effectLst>
            </a:endParaRPr>
          </a:p>
        </p:txBody>
      </p:sp>
      <p:sp>
        <p:nvSpPr>
          <p:cNvPr id="7" name="Rectangle 6"/>
          <p:cNvSpPr/>
          <p:nvPr/>
        </p:nvSpPr>
        <p:spPr>
          <a:xfrm>
            <a:off x="2362200" y="5934670"/>
            <a:ext cx="4565352" cy="923330"/>
          </a:xfrm>
          <a:prstGeom prst="rect">
            <a:avLst/>
          </a:prstGeom>
          <a:noFill/>
        </p:spPr>
        <p:txBody>
          <a:bodyPr wrap="none" lIns="91440" tIns="45720" rIns="91440" bIns="45720">
            <a:spAutoFit/>
          </a:bodyPr>
          <a:lstStyle/>
          <a:p>
            <a:pPr algn="ctr"/>
            <a:r>
              <a:rPr lang="en-US" sz="5400" b="1" cap="none" spc="0" dirty="0" smtClean="0">
                <a:ln w="12700">
                  <a:solidFill>
                    <a:srgbClr val="FFFF00"/>
                  </a:solidFill>
                  <a:prstDash val="solid"/>
                </a:ln>
                <a:solidFill>
                  <a:srgbClr val="FF0000"/>
                </a:solidFill>
                <a:effectLst>
                  <a:outerShdw blurRad="41275" dist="20320" dir="1800000" algn="tl" rotWithShape="0">
                    <a:srgbClr val="000000">
                      <a:alpha val="40000"/>
                    </a:srgbClr>
                  </a:outerShdw>
                </a:effectLst>
                <a:latin typeface="Arial Black" pitchFamily="34" charset="0"/>
                <a:cs typeface="Aharoni" pitchFamily="2" charset="-79"/>
              </a:rPr>
              <a:t>Japan 2012</a:t>
            </a:r>
            <a:endParaRPr lang="en-US" sz="5400" b="1" cap="none" spc="0" dirty="0">
              <a:ln w="12700">
                <a:solidFill>
                  <a:srgbClr val="FFFF00"/>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wheel(4)">
                                      <p:cBhvr>
                                        <p:cTn id="13"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a:xfrm>
            <a:off x="457200" y="685800"/>
            <a:ext cx="8229600" cy="5638800"/>
          </a:xfrm>
        </p:spPr>
        <p:txBody>
          <a:bodyPr>
            <a:normAutofit fontScale="92500" lnSpcReduction="20000"/>
          </a:bodyPr>
          <a:lstStyle/>
          <a:p>
            <a:pPr>
              <a:buNone/>
            </a:pPr>
            <a:endParaRPr lang="en-US" sz="2800" dirty="0" smtClean="0"/>
          </a:p>
          <a:p>
            <a:pPr>
              <a:buNone/>
            </a:pPr>
            <a:r>
              <a:rPr lang="en-US" sz="2400" b="1" dirty="0" smtClean="0"/>
              <a:t>Output 1:  </a:t>
            </a:r>
            <a:r>
              <a:rPr lang="en-US" sz="2400" b="1" dirty="0" smtClean="0"/>
              <a:t> Yearly </a:t>
            </a:r>
            <a:r>
              <a:rPr lang="en-US" sz="2400" b="1" dirty="0" smtClean="0"/>
              <a:t>plan is being set in place and being implemented</a:t>
            </a:r>
          </a:p>
          <a:p>
            <a:pPr>
              <a:buNone/>
            </a:pPr>
            <a:endParaRPr lang="en-US" sz="2800" dirty="0" smtClean="0"/>
          </a:p>
          <a:p>
            <a:pPr>
              <a:buNone/>
            </a:pPr>
            <a:r>
              <a:rPr lang="en-US" sz="2800" dirty="0" smtClean="0"/>
              <a:t> </a:t>
            </a:r>
            <a:r>
              <a:rPr lang="en-US" sz="2800" b="1" dirty="0" smtClean="0"/>
              <a:t>Activities</a:t>
            </a:r>
          </a:p>
          <a:p>
            <a:pPr>
              <a:buNone/>
            </a:pPr>
            <a:r>
              <a:rPr lang="en-US" sz="2800" b="1" dirty="0" smtClean="0"/>
              <a:t>&lt; Annual </a:t>
            </a:r>
            <a:r>
              <a:rPr lang="en-US" sz="2800" b="1" dirty="0" smtClean="0"/>
              <a:t>Plan Development&gt;</a:t>
            </a:r>
            <a:endParaRPr lang="en-US" sz="2800" dirty="0" smtClean="0"/>
          </a:p>
          <a:p>
            <a:pPr>
              <a:buNone/>
            </a:pPr>
            <a:r>
              <a:rPr lang="en-US" sz="2800" b="1" dirty="0" smtClean="0"/>
              <a:t>1.1</a:t>
            </a:r>
            <a:r>
              <a:rPr lang="en-US" dirty="0" smtClean="0"/>
              <a:t>To review the content matter of subject context being offered at present school.</a:t>
            </a:r>
          </a:p>
          <a:p>
            <a:pPr>
              <a:buNone/>
            </a:pPr>
            <a:r>
              <a:rPr lang="en-US" b="1" dirty="0" smtClean="0"/>
              <a:t>1.2</a:t>
            </a:r>
            <a:r>
              <a:rPr lang="en-US" dirty="0" smtClean="0"/>
              <a:t>To </a:t>
            </a:r>
            <a:r>
              <a:rPr lang="en-US" dirty="0" smtClean="0"/>
              <a:t>solicit training from ministry to set up school </a:t>
            </a:r>
            <a:r>
              <a:rPr lang="en-US" dirty="0" smtClean="0"/>
              <a:t> Yearly plan.</a:t>
            </a:r>
            <a:endParaRPr lang="en-US" dirty="0" smtClean="0"/>
          </a:p>
          <a:p>
            <a:pPr>
              <a:buNone/>
            </a:pPr>
            <a:r>
              <a:rPr lang="en-US" b="1" dirty="0" smtClean="0"/>
              <a:t>1.3</a:t>
            </a:r>
            <a:r>
              <a:rPr lang="en-US" dirty="0" smtClean="0"/>
              <a:t>To </a:t>
            </a:r>
            <a:r>
              <a:rPr lang="en-US" dirty="0" smtClean="0"/>
              <a:t>conduct training workshops for teachers to complete a yearly plan </a:t>
            </a:r>
            <a:r>
              <a:rPr lang="en-US" dirty="0" smtClean="0"/>
              <a:t>per </a:t>
            </a:r>
            <a:r>
              <a:rPr lang="en-US" dirty="0" smtClean="0"/>
              <a:t>subject.</a:t>
            </a:r>
            <a:endParaRPr lang="en-US" dirty="0" smtClean="0"/>
          </a:p>
          <a:p>
            <a:pPr>
              <a:buNone/>
            </a:pPr>
            <a:r>
              <a:rPr lang="en-US" b="1" dirty="0" smtClean="0"/>
              <a:t>1.4</a:t>
            </a:r>
            <a:r>
              <a:rPr lang="en-US" dirty="0" smtClean="0"/>
              <a:t>To </a:t>
            </a:r>
            <a:r>
              <a:rPr lang="en-US" dirty="0" smtClean="0"/>
              <a:t>assign key persons to supervise teachers implementing the newly acquired </a:t>
            </a:r>
            <a:r>
              <a:rPr lang="en-US" dirty="0" smtClean="0"/>
              <a:t>Yearly Plan </a:t>
            </a:r>
            <a:r>
              <a:rPr lang="en-US" dirty="0" smtClean="0"/>
              <a:t>and for them to give weekly feedbacks.</a:t>
            </a:r>
          </a:p>
          <a:p>
            <a:pPr>
              <a:buNone/>
            </a:pPr>
            <a:endParaRPr lang="en-US" dirty="0"/>
          </a:p>
        </p:txBody>
      </p:sp>
    </p:spTree>
  </p:cSld>
  <p:clrMapOvr>
    <a:masterClrMapping/>
  </p:clrMapOvr>
  <p:transition spd="slow">
    <p:randomBa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4343400"/>
          </a:xfrm>
        </p:spPr>
        <p:txBody>
          <a:bodyPr>
            <a:normAutofit fontScale="70000" lnSpcReduction="20000"/>
          </a:bodyPr>
          <a:lstStyle/>
          <a:p>
            <a:pPr>
              <a:buNone/>
            </a:pPr>
            <a:r>
              <a:rPr lang="en-US" b="1" dirty="0" smtClean="0"/>
              <a:t>Output 2: Lessons are more students centered and students’ performance is improved</a:t>
            </a:r>
          </a:p>
          <a:p>
            <a:pPr>
              <a:buNone/>
            </a:pPr>
            <a:endParaRPr lang="en-US" dirty="0" smtClean="0"/>
          </a:p>
          <a:p>
            <a:pPr>
              <a:buNone/>
            </a:pPr>
            <a:r>
              <a:rPr lang="en-US" b="1" dirty="0" smtClean="0"/>
              <a:t>Activities</a:t>
            </a:r>
          </a:p>
          <a:p>
            <a:pPr>
              <a:buNone/>
            </a:pPr>
            <a:r>
              <a:rPr lang="en-US" dirty="0" smtClean="0"/>
              <a:t> &lt;</a:t>
            </a:r>
            <a:r>
              <a:rPr lang="en-US" b="1" dirty="0" smtClean="0"/>
              <a:t>Creation of Students Centered Lessons&gt;</a:t>
            </a:r>
            <a:endParaRPr lang="en-US" dirty="0" smtClean="0"/>
          </a:p>
          <a:p>
            <a:pPr>
              <a:buNone/>
            </a:pPr>
            <a:r>
              <a:rPr lang="en-US" b="1" dirty="0" smtClean="0"/>
              <a:t>2.1</a:t>
            </a:r>
            <a:r>
              <a:rPr lang="en-US" dirty="0" smtClean="0"/>
              <a:t>Provide key teachers with in-service training in education pedagogy from MOE and Professional Educators.</a:t>
            </a:r>
          </a:p>
          <a:p>
            <a:pPr>
              <a:buNone/>
            </a:pPr>
            <a:r>
              <a:rPr lang="en-US" b="1" dirty="0" smtClean="0"/>
              <a:t>2.2</a:t>
            </a:r>
            <a:r>
              <a:rPr lang="en-US" dirty="0" smtClean="0"/>
              <a:t> Implement in-service training for teachers in education pedagogy within school from teachers that had acquired in-service training from external sources.</a:t>
            </a:r>
          </a:p>
          <a:p>
            <a:pPr>
              <a:buNone/>
            </a:pPr>
            <a:r>
              <a:rPr lang="en-US" b="1" dirty="0" smtClean="0"/>
              <a:t>2.3</a:t>
            </a:r>
            <a:r>
              <a:rPr lang="en-US" dirty="0" smtClean="0"/>
              <a:t> To conduct weekly supervision by Supervisory Committee to get feedback on teachers implementation of what they have acquired from training</a:t>
            </a:r>
          </a:p>
          <a:p>
            <a:pPr>
              <a:buNone/>
            </a:pPr>
            <a:r>
              <a:rPr lang="en-US" b="1" dirty="0" smtClean="0"/>
              <a:t>2.4</a:t>
            </a:r>
            <a:r>
              <a:rPr lang="en-US" dirty="0" smtClean="0"/>
              <a:t>Conduct lesson modeling among teachers at least twice per month so teachers can assess  each other as a school and get constructive feedbacks from colleagues as a whole.</a:t>
            </a:r>
          </a:p>
          <a:p>
            <a:pPr>
              <a:buNone/>
            </a:pPr>
            <a:endParaRPr lang="en-US" dirty="0"/>
          </a:p>
        </p:txBody>
      </p:sp>
      <p:pic>
        <p:nvPicPr>
          <p:cNvPr id="41985" name="Picture 1" descr="C:\Users\Tony\Desktop\week two photos cordinator\0131\0131 026.JPG"/>
          <p:cNvPicPr>
            <a:picLocks noChangeAspect="1" noChangeArrowheads="1"/>
          </p:cNvPicPr>
          <p:nvPr/>
        </p:nvPicPr>
        <p:blipFill>
          <a:blip r:embed="rId2" cstate="print"/>
          <a:srcRect/>
          <a:stretch>
            <a:fillRect/>
          </a:stretch>
        </p:blipFill>
        <p:spPr bwMode="auto">
          <a:xfrm>
            <a:off x="1295400" y="4267200"/>
            <a:ext cx="2895600" cy="1628775"/>
          </a:xfrm>
          <a:prstGeom prst="rect">
            <a:avLst/>
          </a:prstGeom>
          <a:noFill/>
          <a:ln w="38100">
            <a:solidFill>
              <a:schemeClr val="tx1"/>
            </a:solidFill>
          </a:ln>
        </p:spPr>
      </p:pic>
      <p:sp>
        <p:nvSpPr>
          <p:cNvPr id="7" name="Explosion 1 6"/>
          <p:cNvSpPr/>
          <p:nvPr/>
        </p:nvSpPr>
        <p:spPr>
          <a:xfrm>
            <a:off x="4876800" y="3962400"/>
            <a:ext cx="3505200" cy="2895600"/>
          </a:xfrm>
          <a:prstGeom prst="irregularSeal1">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lumMod val="50000"/>
                  </a:schemeClr>
                </a:solidFill>
              </a:rPr>
              <a:t>Teacher serves as a facilitator while students learn and explore</a:t>
            </a:r>
            <a:endParaRPr lang="en-US" dirty="0">
              <a:solidFill>
                <a:schemeClr val="accent4">
                  <a:lumMod val="50000"/>
                </a:schemeClr>
              </a:solidFill>
            </a:endParaRPr>
          </a:p>
        </p:txBody>
      </p:sp>
      <p:sp>
        <p:nvSpPr>
          <p:cNvPr id="8" name="TextBox 7"/>
          <p:cNvSpPr txBox="1"/>
          <p:nvPr/>
        </p:nvSpPr>
        <p:spPr>
          <a:xfrm>
            <a:off x="1219200" y="5943600"/>
            <a:ext cx="3810000" cy="646331"/>
          </a:xfrm>
          <a:prstGeom prst="rect">
            <a:avLst/>
          </a:prstGeom>
          <a:noFill/>
        </p:spPr>
        <p:txBody>
          <a:bodyPr wrap="square" rtlCol="0">
            <a:spAutoFit/>
          </a:bodyPr>
          <a:lstStyle/>
          <a:p>
            <a:r>
              <a:rPr lang="en-US" dirty="0" smtClean="0"/>
              <a:t>Teshirogi Junior High 2</a:t>
            </a:r>
            <a:r>
              <a:rPr lang="en-US" baseline="30000" dirty="0" smtClean="0"/>
              <a:t>nd</a:t>
            </a:r>
            <a:r>
              <a:rPr lang="en-US" dirty="0" smtClean="0"/>
              <a:t> year</a:t>
            </a:r>
          </a:p>
          <a:p>
            <a:r>
              <a:rPr lang="en-US" dirty="0" smtClean="0"/>
              <a:t>Inaba Sensei </a:t>
            </a:r>
            <a:endParaRPr lang="en-US" dirty="0"/>
          </a:p>
        </p:txBody>
      </p:sp>
    </p:spTree>
  </p:cSld>
  <p:clrMapOvr>
    <a:masterClrMapping/>
  </p:clrMapOvr>
  <p:transition spd="slow">
    <p:cover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rmAutofit fontScale="85000" lnSpcReduction="10000"/>
          </a:bodyPr>
          <a:lstStyle/>
          <a:p>
            <a:pPr>
              <a:buNone/>
            </a:pPr>
            <a:r>
              <a:rPr lang="en-US" b="1" dirty="0" smtClean="0"/>
              <a:t>Output 3: Students’ attendance and interest in school is improved and an atmosphere of competition is created</a:t>
            </a:r>
          </a:p>
          <a:p>
            <a:endParaRPr lang="en-US" dirty="0" smtClean="0"/>
          </a:p>
          <a:p>
            <a:pPr>
              <a:buNone/>
            </a:pPr>
            <a:r>
              <a:rPr lang="en-US" b="1" dirty="0" smtClean="0"/>
              <a:t>Activities</a:t>
            </a:r>
          </a:p>
          <a:p>
            <a:pPr>
              <a:buNone/>
            </a:pPr>
            <a:r>
              <a:rPr lang="en-US" dirty="0" smtClean="0"/>
              <a:t>&lt; </a:t>
            </a:r>
            <a:r>
              <a:rPr lang="en-US" b="1" dirty="0" smtClean="0"/>
              <a:t>Improvement of Students’ Attendance To School&gt;</a:t>
            </a:r>
            <a:endParaRPr lang="en-US" dirty="0" smtClean="0"/>
          </a:p>
          <a:p>
            <a:pPr>
              <a:buNone/>
            </a:pPr>
            <a:endParaRPr lang="en-US" dirty="0" smtClean="0"/>
          </a:p>
          <a:p>
            <a:pPr>
              <a:buNone/>
            </a:pPr>
            <a:r>
              <a:rPr lang="en-US" dirty="0" smtClean="0"/>
              <a:t>3.1Create different clubs for students. ( Pair Tutoring Club, Marching Band Club, School News Paper Club)</a:t>
            </a:r>
          </a:p>
          <a:p>
            <a:pPr>
              <a:buNone/>
            </a:pPr>
            <a:r>
              <a:rPr lang="en-US" dirty="0" smtClean="0"/>
              <a:t>3.2Have tutoring classes set for students who may need help on assignments conducted by instructors and tutoring club. (After Classes)</a:t>
            </a:r>
          </a:p>
          <a:p>
            <a:pPr>
              <a:buNone/>
            </a:pPr>
            <a:r>
              <a:rPr lang="en-US" dirty="0" smtClean="0"/>
              <a:t>3.3Teachers  provide extra-classes on reading and writing English.  Set incentives for students to attend these classes. Tutoring club will be included to help with classes.</a:t>
            </a:r>
          </a:p>
          <a:p>
            <a:pPr>
              <a:buNone/>
            </a:pPr>
            <a:r>
              <a:rPr lang="en-US" dirty="0" smtClean="0"/>
              <a:t>3.4Create Math Olympiad and Debate Competition within school.</a:t>
            </a:r>
            <a:endParaRPr lang="en-US" dirty="0"/>
          </a:p>
        </p:txBody>
      </p:sp>
    </p:spTree>
  </p:cSld>
  <p:clrMapOvr>
    <a:masterClrMapping/>
  </p:clrMapOvr>
  <p:transition spd="slow">
    <p:whee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33600" y="152401"/>
            <a:ext cx="5334000" cy="381000"/>
          </a:xfrm>
        </p:spPr>
        <p:txBody>
          <a:bodyPr>
            <a:normAutofit fontScale="90000"/>
          </a:bodyPr>
          <a:lstStyle/>
          <a:p>
            <a:r>
              <a:rPr lang="en-US" altLang="ja-JP" sz="4000" b="1" i="1" dirty="0">
                <a:ea typeface="MS PGothic" pitchFamily="34" charset="-128"/>
              </a:rPr>
              <a:t>Plan of Operations</a:t>
            </a:r>
            <a:endParaRPr lang="ja-JP" altLang="en-US" sz="4000" b="1" i="1">
              <a:ea typeface="MS PGothic" pitchFamily="34" charset="-128"/>
            </a:endParaRPr>
          </a:p>
        </p:txBody>
      </p:sp>
      <p:graphicFrame>
        <p:nvGraphicFramePr>
          <p:cNvPr id="6460" name="Group 316"/>
          <p:cNvGraphicFramePr>
            <a:graphicFrameLocks noGrp="1"/>
          </p:cNvGraphicFramePr>
          <p:nvPr>
            <p:ph idx="1"/>
          </p:nvPr>
        </p:nvGraphicFramePr>
        <p:xfrm>
          <a:off x="152401" y="738060"/>
          <a:ext cx="8229599" cy="3989262"/>
        </p:xfrm>
        <a:graphic>
          <a:graphicData uri="http://schemas.openxmlformats.org/drawingml/2006/table">
            <a:tbl>
              <a:tblPr/>
              <a:tblGrid>
                <a:gridCol w="3124199"/>
                <a:gridCol w="381000"/>
                <a:gridCol w="381000"/>
                <a:gridCol w="457200"/>
                <a:gridCol w="381000"/>
                <a:gridCol w="381000"/>
                <a:gridCol w="457200"/>
                <a:gridCol w="381000"/>
                <a:gridCol w="381000"/>
                <a:gridCol w="381000"/>
                <a:gridCol w="381000"/>
                <a:gridCol w="381000"/>
                <a:gridCol w="381000"/>
                <a:gridCol w="381000"/>
              </a:tblGrid>
              <a:tr h="566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Activity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10">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Year 2012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Year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06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smtClean="0">
                          <a:ln>
                            <a:noFill/>
                          </a:ln>
                          <a:solidFill>
                            <a:schemeClr val="tx1"/>
                          </a:solidFill>
                          <a:effectLst/>
                          <a:latin typeface="Arial" pitchFamily="34" charset="0"/>
                          <a:ea typeface="MS PGothic" pitchFamily="34" charset="-128"/>
                          <a:cs typeface="Arial" pitchFamily="34" charset="0"/>
                        </a:rPr>
                        <a:t>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smtClean="0">
                          <a:ln>
                            <a:noFill/>
                          </a:ln>
                          <a:solidFill>
                            <a:schemeClr val="tx1"/>
                          </a:solidFill>
                          <a:effectLst/>
                          <a:latin typeface="Arial" pitchFamily="34" charset="0"/>
                          <a:ea typeface="MS PGothic" pitchFamily="34" charset="-128"/>
                          <a:cs typeface="Arial"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smtClean="0">
                          <a:ln>
                            <a:noFill/>
                          </a:ln>
                          <a:solidFill>
                            <a:schemeClr val="tx1"/>
                          </a:solidFill>
                          <a:effectLst/>
                          <a:latin typeface="Arial" pitchFamily="34" charset="0"/>
                          <a:ea typeface="MS PGothic" pitchFamily="34" charset="-128"/>
                          <a:cs typeface="Arial" pitchFamily="34"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smtClean="0">
                          <a:ln>
                            <a:noFill/>
                          </a:ln>
                          <a:solidFill>
                            <a:schemeClr val="tx1"/>
                          </a:solidFill>
                          <a:effectLst/>
                          <a:latin typeface="Arial" pitchFamily="34" charset="0"/>
                          <a:ea typeface="MS PGothic" pitchFamily="34" charset="-128"/>
                          <a:cs typeface="Arial" pitchFamily="34" charset="0"/>
                        </a:rPr>
                        <a:t>F</a:t>
                      </a:r>
                      <a:endParaRPr kumimoji="0" lang="ja-JP" altLang="en-US" sz="1400" b="1"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smtClean="0">
                          <a:ln>
                            <a:noFill/>
                          </a:ln>
                          <a:solidFill>
                            <a:schemeClr val="tx1"/>
                          </a:solidFill>
                          <a:effectLst/>
                          <a:latin typeface="Arial" pitchFamily="34" charset="0"/>
                          <a:ea typeface="MS PGothic" pitchFamily="34" charset="-128"/>
                          <a:cs typeface="Arial"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0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05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Output 1:</a:t>
                      </a:r>
                      <a:r>
                        <a:rPr lang="en-US" sz="1050" kern="1200" dirty="0" smtClean="0">
                          <a:solidFill>
                            <a:schemeClr val="tx1"/>
                          </a:solidFill>
                          <a:latin typeface="+mn-lt"/>
                          <a:ea typeface="+mn-ea"/>
                          <a:cs typeface="+mn-cs"/>
                        </a:rPr>
                        <a:t>Curriculum and yearly plan is being set in place and being implemented </a:t>
                      </a:r>
                      <a:endParaRPr kumimoji="0" lang="en-US" altLang="ja-JP" sz="105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961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050" kern="1200" dirty="0" smtClean="0">
                          <a:solidFill>
                            <a:schemeClr val="tx1"/>
                          </a:solidFill>
                          <a:latin typeface="+mn-lt"/>
                          <a:ea typeface="+mn-ea"/>
                          <a:cs typeface="+mn-cs"/>
                        </a:rPr>
                        <a:t>1-1To review the content matter of subject context being offered at present school.</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9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7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lang="en-US" sz="1050" kern="1200" dirty="0" smtClean="0">
                          <a:solidFill>
                            <a:schemeClr val="tx1"/>
                          </a:solidFill>
                          <a:latin typeface="+mn-lt"/>
                          <a:ea typeface="+mn-ea"/>
                          <a:cs typeface="+mn-cs"/>
                        </a:rPr>
                        <a:t>1-2To </a:t>
                      </a:r>
                      <a:r>
                        <a:rPr lang="en-US" sz="1050" kern="1200" dirty="0" smtClean="0">
                          <a:solidFill>
                            <a:schemeClr val="tx1"/>
                          </a:solidFill>
                          <a:latin typeface="+mn-lt"/>
                          <a:ea typeface="+mn-ea"/>
                          <a:cs typeface="+mn-cs"/>
                        </a:rPr>
                        <a:t>solicit training from ministry to set up school </a:t>
                      </a:r>
                      <a:r>
                        <a:rPr lang="en-US" sz="1050" kern="1200" dirty="0" smtClean="0">
                          <a:solidFill>
                            <a:schemeClr val="tx1"/>
                          </a:solidFill>
                          <a:latin typeface="+mn-lt"/>
                          <a:ea typeface="+mn-ea"/>
                          <a:cs typeface="+mn-cs"/>
                        </a:rPr>
                        <a:t>Yearly Plan.</a:t>
                      </a:r>
                      <a:endParaRPr kumimoji="0" lang="en-US" altLang="ja-JP" sz="105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465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sz="1050" kern="1200" dirty="0" smtClean="0">
                          <a:solidFill>
                            <a:schemeClr val="tx1"/>
                          </a:solidFill>
                          <a:latin typeface="+mn-lt"/>
                          <a:ea typeface="+mn-ea"/>
                          <a:cs typeface="+mn-cs"/>
                        </a:rPr>
                        <a:t>1-3To </a:t>
                      </a:r>
                      <a:r>
                        <a:rPr lang="en-US" sz="1050" kern="1200" dirty="0" smtClean="0">
                          <a:solidFill>
                            <a:schemeClr val="tx1"/>
                          </a:solidFill>
                          <a:latin typeface="+mn-lt"/>
                          <a:ea typeface="+mn-ea"/>
                          <a:cs typeface="+mn-cs"/>
                        </a:rPr>
                        <a:t>conduct training workshops for teachers to complete a yearly plan </a:t>
                      </a:r>
                      <a:r>
                        <a:rPr lang="en-US" sz="1050" kern="1200" dirty="0" smtClean="0">
                          <a:solidFill>
                            <a:schemeClr val="tx1"/>
                          </a:solidFill>
                          <a:latin typeface="+mn-lt"/>
                          <a:ea typeface="+mn-ea"/>
                          <a:cs typeface="+mn-cs"/>
                        </a:rPr>
                        <a:t>per subject.</a:t>
                      </a:r>
                      <a:endParaRPr lang="en-US" sz="1050" kern="1200" dirty="0" smtClean="0">
                        <a:solidFill>
                          <a:schemeClr val="tx1"/>
                        </a:solidFill>
                        <a:latin typeface="+mn-lt"/>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432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kern="1200" dirty="0" smtClean="0">
                          <a:solidFill>
                            <a:schemeClr val="tx1"/>
                          </a:solidFill>
                          <a:latin typeface="+mn-lt"/>
                          <a:ea typeface="+mn-ea"/>
                          <a:cs typeface="+mn-cs"/>
                        </a:rPr>
                        <a:t>1-7To assign key persons to supervise teachers implementing the newly acquired </a:t>
                      </a:r>
                      <a:r>
                        <a:rPr kumimoji="0" lang="en-US" sz="1000" kern="1200" dirty="0" smtClean="0">
                          <a:solidFill>
                            <a:schemeClr val="tx1"/>
                          </a:solidFill>
                          <a:latin typeface="+mn-lt"/>
                          <a:ea typeface="+mn-ea"/>
                          <a:cs typeface="+mn-cs"/>
                        </a:rPr>
                        <a:t>Yearly</a:t>
                      </a:r>
                      <a:r>
                        <a:rPr kumimoji="0" lang="en-US" sz="1000" kern="1200" baseline="0" dirty="0" smtClean="0">
                          <a:solidFill>
                            <a:schemeClr val="tx1"/>
                          </a:solidFill>
                          <a:latin typeface="+mn-lt"/>
                          <a:ea typeface="+mn-ea"/>
                          <a:cs typeface="+mn-cs"/>
                        </a:rPr>
                        <a:t> Plan</a:t>
                      </a:r>
                      <a:r>
                        <a:rPr kumimoji="0" lang="en-US" sz="1000" kern="1200" dirty="0" smtClean="0">
                          <a:solidFill>
                            <a:schemeClr val="tx1"/>
                          </a:solidFill>
                          <a:latin typeface="+mn-lt"/>
                          <a:ea typeface="+mn-ea"/>
                          <a:cs typeface="+mn-cs"/>
                        </a:rPr>
                        <a:t> </a:t>
                      </a:r>
                      <a:r>
                        <a:rPr kumimoji="0" lang="en-US" sz="1000" kern="1200" dirty="0" smtClean="0">
                          <a:solidFill>
                            <a:schemeClr val="tx1"/>
                          </a:solidFill>
                          <a:latin typeface="+mn-lt"/>
                          <a:ea typeface="+mn-ea"/>
                          <a:cs typeface="+mn-cs"/>
                        </a:rPr>
                        <a:t>and for them to give weekly feedbacks.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66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460"/>
                                        </p:tgtEl>
                                        <p:attrNameLst>
                                          <p:attrName>style.visibility</p:attrName>
                                        </p:attrNameLst>
                                      </p:cBhvr>
                                      <p:to>
                                        <p:strVal val="visible"/>
                                      </p:to>
                                    </p:set>
                                    <p:anim to="" calcmode="lin" valueType="num">
                                      <p:cBhvr>
                                        <p:cTn id="10" dur="1" fill="hold"/>
                                        <p:tgtEl>
                                          <p:spTgt spid="646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33600" y="152401"/>
            <a:ext cx="5334000" cy="381000"/>
          </a:xfrm>
        </p:spPr>
        <p:txBody>
          <a:bodyPr>
            <a:normAutofit fontScale="90000"/>
          </a:bodyPr>
          <a:lstStyle/>
          <a:p>
            <a:r>
              <a:rPr lang="en-US" altLang="ja-JP" sz="4000" b="1" i="1" dirty="0">
                <a:ea typeface="MS PGothic" pitchFamily="34" charset="-128"/>
              </a:rPr>
              <a:t>Plan of Operations</a:t>
            </a:r>
            <a:endParaRPr lang="ja-JP" altLang="en-US" sz="4000" b="1" i="1">
              <a:ea typeface="MS PGothic" pitchFamily="34" charset="-128"/>
            </a:endParaRPr>
          </a:p>
        </p:txBody>
      </p:sp>
      <p:graphicFrame>
        <p:nvGraphicFramePr>
          <p:cNvPr id="6460" name="Group 316"/>
          <p:cNvGraphicFramePr>
            <a:graphicFrameLocks noGrp="1"/>
          </p:cNvGraphicFramePr>
          <p:nvPr>
            <p:ph idx="1"/>
          </p:nvPr>
        </p:nvGraphicFramePr>
        <p:xfrm>
          <a:off x="152401" y="914400"/>
          <a:ext cx="8229599" cy="5619284"/>
        </p:xfrm>
        <a:graphic>
          <a:graphicData uri="http://schemas.openxmlformats.org/drawingml/2006/table">
            <a:tbl>
              <a:tblPr/>
              <a:tblGrid>
                <a:gridCol w="3124199"/>
                <a:gridCol w="381000"/>
                <a:gridCol w="381000"/>
                <a:gridCol w="457200"/>
                <a:gridCol w="381000"/>
                <a:gridCol w="381000"/>
                <a:gridCol w="457200"/>
                <a:gridCol w="381000"/>
                <a:gridCol w="381000"/>
                <a:gridCol w="381000"/>
                <a:gridCol w="381000"/>
                <a:gridCol w="381000"/>
                <a:gridCol w="381000"/>
                <a:gridCol w="381000"/>
              </a:tblGrid>
              <a:tr h="5573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Activity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10">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Year 2012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Year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013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smtClean="0">
                          <a:ln>
                            <a:noFill/>
                          </a:ln>
                          <a:solidFill>
                            <a:schemeClr val="tx1"/>
                          </a:solidFill>
                          <a:effectLst/>
                          <a:latin typeface="Arial" pitchFamily="34" charset="0"/>
                          <a:ea typeface="MS PGothic" pitchFamily="34" charset="-128"/>
                          <a:cs typeface="Arial" pitchFamily="34" charset="0"/>
                        </a:rPr>
                        <a:t>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smtClean="0">
                          <a:ln>
                            <a:noFill/>
                          </a:ln>
                          <a:solidFill>
                            <a:schemeClr val="tx1"/>
                          </a:solidFill>
                          <a:effectLst/>
                          <a:latin typeface="Arial" pitchFamily="34" charset="0"/>
                          <a:ea typeface="MS PGothic" pitchFamily="34" charset="-128"/>
                          <a:cs typeface="Arial"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smtClean="0">
                          <a:ln>
                            <a:noFill/>
                          </a:ln>
                          <a:solidFill>
                            <a:schemeClr val="tx1"/>
                          </a:solidFill>
                          <a:effectLst/>
                          <a:latin typeface="Arial" pitchFamily="34" charset="0"/>
                          <a:ea typeface="MS PGothic" pitchFamily="34" charset="-128"/>
                          <a:cs typeface="Arial" pitchFamily="34"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smtClean="0">
                          <a:ln>
                            <a:noFill/>
                          </a:ln>
                          <a:solidFill>
                            <a:schemeClr val="tx1"/>
                          </a:solidFill>
                          <a:effectLst/>
                          <a:latin typeface="Arial" pitchFamily="34" charset="0"/>
                          <a:ea typeface="MS PGothic" pitchFamily="34" charset="-128"/>
                          <a:cs typeface="Arial" pitchFamily="34" charset="0"/>
                        </a:rPr>
                        <a:t>F</a:t>
                      </a:r>
                      <a:endParaRPr kumimoji="0" lang="ja-JP" altLang="en-US" sz="1400" b="1"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smtClean="0">
                          <a:ln>
                            <a:noFill/>
                          </a:ln>
                          <a:solidFill>
                            <a:schemeClr val="tx1"/>
                          </a:solidFill>
                          <a:effectLst/>
                          <a:latin typeface="Arial" pitchFamily="34" charset="0"/>
                          <a:ea typeface="MS PGothic" pitchFamily="34" charset="-128"/>
                          <a:cs typeface="Arial"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9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kern="1200" dirty="0" smtClean="0">
                          <a:solidFill>
                            <a:schemeClr val="tx1"/>
                          </a:solidFill>
                          <a:latin typeface="+mn-lt"/>
                          <a:ea typeface="+mn-ea"/>
                          <a:cs typeface="+mn-cs"/>
                        </a:rPr>
                        <a:t>Output 2: Lessons are more students centered and students’ performance is improved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7855">
                <a:tc>
                  <a:txBody>
                    <a:bodyPr/>
                    <a:lstStyle/>
                    <a:p>
                      <a:r>
                        <a:rPr kumimoji="0" lang="en-US" sz="1000" kern="1200" dirty="0" smtClean="0">
                          <a:solidFill>
                            <a:schemeClr val="tx1"/>
                          </a:solidFill>
                          <a:latin typeface="+mn-lt"/>
                          <a:ea typeface="+mn-ea"/>
                          <a:cs typeface="+mn-cs"/>
                        </a:rPr>
                        <a:t>2-1Provide key teachers with in-service training in education pedagogy from MOE and Professional Educators.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504">
                <a:tc>
                  <a:txBody>
                    <a:bodyPr/>
                    <a:lstStyle/>
                    <a:p>
                      <a:r>
                        <a:rPr kumimoji="0" lang="en-US" sz="1000" kern="1200" dirty="0" smtClean="0">
                          <a:solidFill>
                            <a:schemeClr val="tx1"/>
                          </a:solidFill>
                          <a:latin typeface="+mn-lt"/>
                          <a:ea typeface="+mn-ea"/>
                          <a:cs typeface="+mn-cs"/>
                        </a:rPr>
                        <a:t>2-1Implement in-service training for teachers in education pedagogy within school from teachers that had acquired in-service training from external sources.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15">
                <a:tc>
                  <a:txBody>
                    <a:bodyPr/>
                    <a:lstStyle/>
                    <a:p>
                      <a:r>
                        <a:rPr kumimoji="0" lang="en-US" sz="1000" kern="1200" dirty="0" smtClean="0">
                          <a:solidFill>
                            <a:schemeClr val="tx1"/>
                          </a:solidFill>
                          <a:latin typeface="+mn-lt"/>
                          <a:ea typeface="+mn-ea"/>
                          <a:cs typeface="+mn-cs"/>
                        </a:rPr>
                        <a:t>2-3To conduct weekly supervision by Supervisory Committee to get feedback on teachers implementation of what they have acquire from training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662">
                <a:tc>
                  <a:txBody>
                    <a:bodyPr/>
                    <a:lstStyle/>
                    <a:p>
                      <a:r>
                        <a:rPr kumimoji="0" lang="en-US" sz="1000" kern="1200" dirty="0" smtClean="0">
                          <a:solidFill>
                            <a:schemeClr val="tx1"/>
                          </a:solidFill>
                          <a:latin typeface="+mn-lt"/>
                          <a:ea typeface="+mn-ea"/>
                          <a:cs typeface="+mn-cs"/>
                        </a:rPr>
                        <a:t>1-4Conduct lesson modeling among teachers at least twice per month so teachers can assess each other as a school and get constructive feedbacks from colleagues as a whole.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2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460"/>
                                        </p:tgtEl>
                                        <p:attrNameLst>
                                          <p:attrName>style.visibility</p:attrName>
                                        </p:attrNameLst>
                                      </p:cBhvr>
                                      <p:to>
                                        <p:strVal val="visible"/>
                                      </p:to>
                                    </p:set>
                                    <p:anim to="" calcmode="lin" valueType="num">
                                      <p:cBhvr>
                                        <p:cTn id="10" dur="1" fill="hold"/>
                                        <p:tgtEl>
                                          <p:spTgt spid="646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33600" y="152401"/>
            <a:ext cx="5334000" cy="381000"/>
          </a:xfrm>
        </p:spPr>
        <p:txBody>
          <a:bodyPr>
            <a:normAutofit fontScale="90000"/>
          </a:bodyPr>
          <a:lstStyle/>
          <a:p>
            <a:r>
              <a:rPr lang="en-US" altLang="ja-JP" sz="4000" b="1" i="1" dirty="0">
                <a:ea typeface="MS PGothic" pitchFamily="34" charset="-128"/>
              </a:rPr>
              <a:t>Plan of Operations</a:t>
            </a:r>
            <a:endParaRPr lang="ja-JP" altLang="en-US" sz="4000" b="1" i="1">
              <a:ea typeface="MS PGothic" pitchFamily="34" charset="-128"/>
            </a:endParaRPr>
          </a:p>
        </p:txBody>
      </p:sp>
      <p:graphicFrame>
        <p:nvGraphicFramePr>
          <p:cNvPr id="6460" name="Group 316"/>
          <p:cNvGraphicFramePr>
            <a:graphicFrameLocks noGrp="1"/>
          </p:cNvGraphicFramePr>
          <p:nvPr>
            <p:ph idx="1"/>
          </p:nvPr>
        </p:nvGraphicFramePr>
        <p:xfrm>
          <a:off x="152401" y="914400"/>
          <a:ext cx="8229599" cy="5036246"/>
        </p:xfrm>
        <a:graphic>
          <a:graphicData uri="http://schemas.openxmlformats.org/drawingml/2006/table">
            <a:tbl>
              <a:tblPr/>
              <a:tblGrid>
                <a:gridCol w="3124199"/>
                <a:gridCol w="381000"/>
                <a:gridCol w="381000"/>
                <a:gridCol w="457200"/>
                <a:gridCol w="381000"/>
                <a:gridCol w="381000"/>
                <a:gridCol w="457200"/>
                <a:gridCol w="381000"/>
                <a:gridCol w="381000"/>
                <a:gridCol w="381000"/>
                <a:gridCol w="381000"/>
                <a:gridCol w="381000"/>
                <a:gridCol w="381000"/>
                <a:gridCol w="381000"/>
              </a:tblGrid>
              <a:tr h="55734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Activity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10">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Year 2012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Year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2013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0131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smtClean="0">
                          <a:ln>
                            <a:noFill/>
                          </a:ln>
                          <a:solidFill>
                            <a:schemeClr val="tx1"/>
                          </a:solidFill>
                          <a:effectLst/>
                          <a:latin typeface="Arial" pitchFamily="34" charset="0"/>
                          <a:ea typeface="MS PGothic" pitchFamily="34" charset="-128"/>
                          <a:cs typeface="Arial" pitchFamily="34" charset="0"/>
                        </a:rPr>
                        <a:t>Month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dirty="0" smtClean="0">
                          <a:ln>
                            <a:noFill/>
                          </a:ln>
                          <a:solidFill>
                            <a:schemeClr val="tx1"/>
                          </a:solidFill>
                          <a:effectLst/>
                          <a:latin typeface="Arial" pitchFamily="34" charset="0"/>
                          <a:ea typeface="MS PGothic" pitchFamily="34" charset="-128"/>
                          <a:cs typeface="Arial" pitchFamily="34"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smtClean="0">
                          <a:ln>
                            <a:noFill/>
                          </a:ln>
                          <a:solidFill>
                            <a:schemeClr val="tx1"/>
                          </a:solidFill>
                          <a:effectLst/>
                          <a:latin typeface="Arial" pitchFamily="34" charset="0"/>
                          <a:ea typeface="MS PGothic" pitchFamily="34" charset="-128"/>
                          <a:cs typeface="Arial" pitchFamily="34"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smtClean="0">
                          <a:ln>
                            <a:noFill/>
                          </a:ln>
                          <a:solidFill>
                            <a:schemeClr val="tx1"/>
                          </a:solidFill>
                          <a:effectLst/>
                          <a:latin typeface="Arial" pitchFamily="34" charset="0"/>
                          <a:ea typeface="MS PGothic" pitchFamily="34" charset="-128"/>
                          <a:cs typeface="Arial" pitchFamily="34"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smtClean="0">
                          <a:ln>
                            <a:noFill/>
                          </a:ln>
                          <a:solidFill>
                            <a:schemeClr val="tx1"/>
                          </a:solidFill>
                          <a:effectLst/>
                          <a:latin typeface="Arial" pitchFamily="34" charset="0"/>
                          <a:ea typeface="MS PGothic" pitchFamily="34" charset="-128"/>
                          <a:cs typeface="Arial" pitchFamily="34" charset="0"/>
                        </a:rPr>
                        <a:t>F</a:t>
                      </a:r>
                      <a:endParaRPr kumimoji="0" lang="ja-JP" altLang="en-US" sz="1400" b="1"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ja-JP" sz="1400" b="1" i="0" u="none" strike="noStrike" cap="none" normalizeH="0" baseline="0" smtClean="0">
                          <a:ln>
                            <a:noFill/>
                          </a:ln>
                          <a:solidFill>
                            <a:schemeClr val="tx1"/>
                          </a:solidFill>
                          <a:effectLst/>
                          <a:latin typeface="Arial" pitchFamily="34" charset="0"/>
                          <a:ea typeface="MS PGothic" pitchFamily="34" charset="-128"/>
                          <a:cs typeface="Arial" pitchFamily="34"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0091">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00" kern="1200" dirty="0" smtClean="0">
                          <a:solidFill>
                            <a:schemeClr val="tx1"/>
                          </a:solidFill>
                          <a:latin typeface="+mn-lt"/>
                          <a:ea typeface="+mn-ea"/>
                          <a:cs typeface="+mn-cs"/>
                        </a:rPr>
                        <a:t>Output 3:  Students’ attendance and interest in school is improved and an atmosphere of competition is created.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7855">
                <a:tc>
                  <a:txBody>
                    <a:bodyPr/>
                    <a:lstStyle/>
                    <a:p>
                      <a:r>
                        <a:rPr kumimoji="0" lang="en-US" sz="1000" kern="1200" dirty="0" smtClean="0">
                          <a:solidFill>
                            <a:schemeClr val="tx1"/>
                          </a:solidFill>
                          <a:latin typeface="+mn-lt"/>
                          <a:ea typeface="+mn-ea"/>
                          <a:cs typeface="+mn-cs"/>
                        </a:rPr>
                        <a:t>3-1Create different clubs for students. ( Pair Tutoring Club, Marching Band Club, School News Paper Club)</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504">
                <a:tc>
                  <a:txBody>
                    <a:bodyPr/>
                    <a:lstStyle/>
                    <a:p>
                      <a:r>
                        <a:rPr kumimoji="0" lang="en-US" sz="1000" kern="1200" dirty="0" smtClean="0">
                          <a:solidFill>
                            <a:schemeClr val="tx1"/>
                          </a:solidFill>
                          <a:latin typeface="+mn-lt"/>
                          <a:ea typeface="+mn-ea"/>
                          <a:cs typeface="+mn-cs"/>
                        </a:rPr>
                        <a:t>3-2Have tutoring classes set for students who may need help on assignments conducted by instructors and tutoring club. (After Classes)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15">
                <a:tc>
                  <a:txBody>
                    <a:bodyPr/>
                    <a:lstStyle/>
                    <a:p>
                      <a:r>
                        <a:rPr kumimoji="0" lang="en-US" sz="1000" kern="1200" dirty="0" smtClean="0">
                          <a:solidFill>
                            <a:schemeClr val="tx1"/>
                          </a:solidFill>
                          <a:latin typeface="+mn-lt"/>
                          <a:ea typeface="+mn-ea"/>
                          <a:cs typeface="+mn-cs"/>
                        </a:rPr>
                        <a:t>3-3Teachers provide extra-classes on reading and writing English.  Set incentives for students to attend these classes. Tutoring club will be included to help with classes.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ja-JP" sz="105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46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kern="1200" dirty="0" smtClean="0">
                          <a:solidFill>
                            <a:schemeClr val="tx1"/>
                          </a:solidFill>
                          <a:latin typeface="+mn-lt"/>
                          <a:ea typeface="+mn-ea"/>
                          <a:cs typeface="+mn-cs"/>
                        </a:rPr>
                        <a:t>3-4Create Math Olympiad and Debate Competition within school. </a:t>
                      </a:r>
                      <a:endParaRPr kumimoji="0" lang="en-US" altLang="ja-JP" sz="10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28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kern="1200" dirty="0" smtClean="0">
                          <a:solidFill>
                            <a:schemeClr val="tx1"/>
                          </a:solidFill>
                          <a:latin typeface="+mn-lt"/>
                          <a:ea typeface="+mn-ea"/>
                          <a:cs typeface="+mn-cs"/>
                        </a:rPr>
                        <a:t>3-5Divide students in Houses and create an atmosphere of sports competition</a:t>
                      </a:r>
                      <a:endParaRPr kumimoji="0" lang="en-US" altLang="ja-JP" sz="1000" b="1" i="0" u="none" strike="noStrike" cap="none" normalizeH="0" baseline="0" dirty="0" smtClean="0">
                        <a:ln>
                          <a:noFill/>
                        </a:ln>
                        <a:solidFill>
                          <a:schemeClr val="tx1"/>
                        </a:solidFill>
                        <a:effectLst/>
                        <a:latin typeface="Arial" pitchFamily="34" charset="0"/>
                        <a:ea typeface="MS PGothic" pitchFamily="34" charset="-128"/>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ja-JP" altLang="en-US" sz="1400" b="0" i="0" u="none" strike="noStrike" cap="none" normalizeH="0" baseline="0" smtClean="0">
                        <a:ln>
                          <a:noFill/>
                        </a:ln>
                        <a:solidFill>
                          <a:schemeClr val="tx1"/>
                        </a:solidFill>
                        <a:effectLst/>
                        <a:latin typeface="Arial" pitchFamily="34" charset="0"/>
                        <a:ea typeface="MS PGothic" pitchFamily="34" charset="-128"/>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 to="" calcmode="lin" valueType="num">
                                      <p:cBhvr>
                                        <p:cTn id="7" dur="1" fill="hold"/>
                                        <p:tgtEl>
                                          <p:spTgt spid="6146"/>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460"/>
                                        </p:tgtEl>
                                        <p:attrNameLst>
                                          <p:attrName>style.visibility</p:attrName>
                                        </p:attrNameLst>
                                      </p:cBhvr>
                                      <p:to>
                                        <p:strVal val="visible"/>
                                      </p:to>
                                    </p:set>
                                    <p:anim to="" calcmode="lin" valueType="num">
                                      <p:cBhvr>
                                        <p:cTn id="10" dur="1" fill="hold"/>
                                        <p:tgtEl>
                                          <p:spTgt spid="6460"/>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FF0000"/>
                </a:solidFill>
              </a:rPr>
              <a:t>Conclusion</a:t>
            </a:r>
            <a:endParaRPr lang="en-US" b="1"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pPr>
              <a:buNone/>
            </a:pPr>
            <a:r>
              <a:rPr lang="en-US" dirty="0" smtClean="0">
                <a:solidFill>
                  <a:srgbClr val="FF0000"/>
                </a:solidFill>
              </a:rPr>
              <a:t>           </a:t>
            </a:r>
            <a:r>
              <a:rPr lang="en-US" dirty="0" smtClean="0"/>
              <a:t>The problem that we face in my country is that majority of teachers do not process education pedagogy.  Textbooks are not standardized and this allows  schools to used different textbooks.  Many of our children are dropping out of school due to lack of interest.  </a:t>
            </a:r>
          </a:p>
          <a:p>
            <a:pPr>
              <a:buNone/>
            </a:pPr>
            <a:r>
              <a:rPr lang="en-US" dirty="0" smtClean="0"/>
              <a:t>             </a:t>
            </a:r>
          </a:p>
          <a:p>
            <a:pPr>
              <a:buNone/>
            </a:pPr>
            <a:r>
              <a:rPr lang="en-US" dirty="0" smtClean="0"/>
              <a:t>           My intentions is to make students develop that interest to stay in school and this can be accomplished by teachers better preparing themselves for the delivery of lessons.  By the implementation of the Japanese Problems Solving Approach students will be able to appreciate mathematics more and thus develop that interest in school.    </a:t>
            </a:r>
          </a:p>
          <a:p>
            <a:endParaRPr 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plus(in)">
                                      <p:cBhvr>
                                        <p:cTn id="10" dur="2000"/>
                                        <p:tgtEl>
                                          <p:spTgt spid="3">
                                            <p:txEl>
                                              <p:pRg st="1" end="1"/>
                                            </p:txEl>
                                          </p:spTgt>
                                        </p:tgtEl>
                                      </p:cBhvr>
                                    </p:animEffect>
                                  </p:childTnLst>
                                </p:cTn>
                              </p:par>
                              <p:par>
                                <p:cTn id="11" presetID="13"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plus(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62200" y="1066800"/>
            <a:ext cx="4322658"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THANK YOU</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Rectangle 4"/>
          <p:cNvSpPr/>
          <p:nvPr/>
        </p:nvSpPr>
        <p:spPr>
          <a:xfrm>
            <a:off x="-304800" y="4953000"/>
            <a:ext cx="4495800" cy="923330"/>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spc="0" dirty="0" err="1"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japan</a:t>
            </a:r>
            <a:endParaRPr lang="en-US" sz="54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4034" name="Picture 2" descr="http://www.belizephonecard.com/Belize/belize_flag.jpg"/>
          <p:cNvPicPr>
            <a:picLocks noChangeAspect="1" noChangeArrowheads="1"/>
          </p:cNvPicPr>
          <p:nvPr/>
        </p:nvPicPr>
        <p:blipFill>
          <a:blip r:embed="rId2" cstate="print"/>
          <a:srcRect/>
          <a:stretch>
            <a:fillRect/>
          </a:stretch>
        </p:blipFill>
        <p:spPr bwMode="auto">
          <a:xfrm>
            <a:off x="5486400" y="2438401"/>
            <a:ext cx="2819400" cy="2057400"/>
          </a:xfrm>
          <a:prstGeom prst="rect">
            <a:avLst/>
          </a:prstGeom>
          <a:noFill/>
          <a:ln w="28575">
            <a:solidFill>
              <a:schemeClr val="tx1"/>
            </a:solidFill>
          </a:ln>
        </p:spPr>
      </p:pic>
      <p:pic>
        <p:nvPicPr>
          <p:cNvPr id="44035" name="Picture 3"/>
          <p:cNvPicPr>
            <a:picLocks noChangeAspect="1" noChangeArrowheads="1"/>
          </p:cNvPicPr>
          <p:nvPr/>
        </p:nvPicPr>
        <p:blipFill>
          <a:blip r:embed="rId3" cstate="print"/>
          <a:srcRect/>
          <a:stretch>
            <a:fillRect/>
          </a:stretch>
        </p:blipFill>
        <p:spPr bwMode="auto">
          <a:xfrm>
            <a:off x="533400" y="2514600"/>
            <a:ext cx="3105150" cy="2070100"/>
          </a:xfrm>
          <a:prstGeom prst="rect">
            <a:avLst/>
          </a:prstGeom>
          <a:solidFill>
            <a:schemeClr val="tx1"/>
          </a:solidFill>
          <a:ln w="19050">
            <a:solidFill>
              <a:schemeClr val="tx1"/>
            </a:solidFill>
            <a:miter lim="800000"/>
            <a:headEnd/>
            <a:tailEnd/>
          </a:ln>
        </p:spPr>
      </p:pic>
      <p:sp>
        <p:nvSpPr>
          <p:cNvPr id="8" name="Rectangle 7"/>
          <p:cNvSpPr/>
          <p:nvPr/>
        </p:nvSpPr>
        <p:spPr>
          <a:xfrm>
            <a:off x="5715000" y="4876800"/>
            <a:ext cx="2555508"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Belize</a:t>
            </a:r>
            <a:endParaRPr 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anim calcmode="lin" valueType="num">
                                      <p:cBhvr additive="base">
                                        <p:cTn id="7" dur="5000" fill="hold"/>
                                        <p:tgtEl>
                                          <p:spTgt spid="44035"/>
                                        </p:tgtEl>
                                        <p:attrNameLst>
                                          <p:attrName>ppt_x</p:attrName>
                                        </p:attrNameLst>
                                      </p:cBhvr>
                                      <p:tavLst>
                                        <p:tav tm="0">
                                          <p:val>
                                            <p:strVal val="#ppt_x"/>
                                          </p:val>
                                        </p:tav>
                                        <p:tav tm="100000">
                                          <p:val>
                                            <p:strVal val="#ppt_x"/>
                                          </p:val>
                                        </p:tav>
                                      </p:tavLst>
                                    </p:anim>
                                    <p:anim calcmode="lin" valueType="num">
                                      <p:cBhvr additive="base">
                                        <p:cTn id="8" dur="5000" fill="hold"/>
                                        <p:tgtEl>
                                          <p:spTgt spid="440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44034"/>
                                        </p:tgtEl>
                                        <p:attrNameLst>
                                          <p:attrName>style.visibility</p:attrName>
                                        </p:attrNameLst>
                                      </p:cBhvr>
                                      <p:to>
                                        <p:strVal val="visible"/>
                                      </p:to>
                                    </p:set>
                                    <p:animEffect transition="in" filter="diamond(in)">
                                      <p:cBhvr>
                                        <p:cTn id="13" dur="2000"/>
                                        <p:tgtEl>
                                          <p:spTgt spid="44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descr="Aerial-belize-barrier-reef">
            <a:hlinkClick r:id="rId2"/>
          </p:cNvPr>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8" name="TextBox 7"/>
          <p:cNvSpPr txBox="1"/>
          <p:nvPr/>
        </p:nvSpPr>
        <p:spPr>
          <a:xfrm>
            <a:off x="1143000" y="4038600"/>
            <a:ext cx="7162800" cy="2308324"/>
          </a:xfrm>
          <a:prstGeom prst="rect">
            <a:avLst/>
          </a:prstGeom>
          <a:noFill/>
        </p:spPr>
        <p:txBody>
          <a:bodyPr wrap="square" rtlCol="0">
            <a:spAutoFit/>
          </a:bodyPr>
          <a:lstStyle/>
          <a:p>
            <a:pPr algn="ctr"/>
            <a:r>
              <a:rPr lang="en-US" sz="3600" dirty="0" smtClean="0">
                <a:solidFill>
                  <a:srgbClr val="FFFF00"/>
                </a:solidFill>
                <a:latin typeface="Aharoni" pitchFamily="2" charset="-79"/>
                <a:cs typeface="Aharoni" pitchFamily="2" charset="-79"/>
              </a:rPr>
              <a:t>Antonio Aragon Teacher at Orange Walk Institute for Technical and Vocational Education and Training</a:t>
            </a:r>
            <a:endParaRPr lang="en-US" sz="3600" dirty="0">
              <a:solidFill>
                <a:srgbClr val="FFFF00"/>
              </a:solidFill>
              <a:latin typeface="Aharoni" pitchFamily="2" charset="-79"/>
              <a:cs typeface="Aharoni" pitchFamily="2" charset="-79"/>
            </a:endParaRPr>
          </a:p>
        </p:txBody>
      </p:sp>
      <p:pic>
        <p:nvPicPr>
          <p:cNvPr id="36867" name="Picture 3" descr="Belize">
            <a:hlinkClick r:id="rId4"/>
          </p:cNvPr>
          <p:cNvPicPr>
            <a:picLocks noChangeAspect="1" noChangeArrowheads="1"/>
          </p:cNvPicPr>
          <p:nvPr/>
        </p:nvPicPr>
        <p:blipFill>
          <a:blip r:embed="rId5" cstate="print"/>
          <a:srcRect/>
          <a:stretch>
            <a:fillRect/>
          </a:stretch>
        </p:blipFill>
        <p:spPr bwMode="auto">
          <a:xfrm>
            <a:off x="1143000" y="0"/>
            <a:ext cx="6629400" cy="1600200"/>
          </a:xfrm>
          <a:prstGeom prst="rect">
            <a:avLst/>
          </a:prstGeom>
          <a:solidFill>
            <a:schemeClr val="bg2">
              <a:lumMod val="20000"/>
              <a:lumOff val="80000"/>
            </a:schemeClr>
          </a:solidFill>
          <a:ln w="57150">
            <a:solidFill>
              <a:schemeClr val="tx1"/>
            </a:solidFill>
          </a:ln>
        </p:spPr>
      </p:pic>
      <p:sp>
        <p:nvSpPr>
          <p:cNvPr id="7" name="Rectangle 6"/>
          <p:cNvSpPr/>
          <p:nvPr/>
        </p:nvSpPr>
        <p:spPr>
          <a:xfrm>
            <a:off x="2286000" y="2514600"/>
            <a:ext cx="4532010" cy="923330"/>
          </a:xfrm>
          <a:prstGeom prst="rect">
            <a:avLst/>
          </a:prstGeom>
          <a:noFill/>
        </p:spPr>
        <p:txBody>
          <a:bodyPr wrap="none" lIns="91440" tIns="45720" rIns="91440" bIns="45720">
            <a:spAutoFit/>
          </a:bodyPr>
          <a:lstStyle/>
          <a:p>
            <a:pPr algn="ctr"/>
            <a:r>
              <a:rPr lang="en-US" sz="5400" b="1" cap="none" spc="0" dirty="0" smtClean="0">
                <a:ln w="17780" cmpd="sng">
                  <a:solidFill>
                    <a:schemeClr val="bg2">
                      <a:lumMod val="75000"/>
                    </a:schemeClr>
                  </a:solidFill>
                  <a:prstDash val="solid"/>
                  <a:miter lim="800000"/>
                </a:ln>
                <a:solidFill>
                  <a:srgbClr val="FF0000"/>
                </a:solidFill>
                <a:effectLst>
                  <a:outerShdw blurRad="50800" algn="tl" rotWithShape="0">
                    <a:srgbClr val="000000"/>
                  </a:outerShdw>
                </a:effectLst>
                <a:latin typeface="Arial Black" pitchFamily="34" charset="0"/>
              </a:rPr>
              <a:t>Action Plan</a:t>
            </a:r>
            <a:endParaRPr lang="en-US" sz="5400" b="1" cap="none" spc="0" dirty="0">
              <a:ln w="17780" cmpd="sng">
                <a:solidFill>
                  <a:schemeClr val="bg2">
                    <a:lumMod val="75000"/>
                  </a:schemeClr>
                </a:solidFill>
                <a:prstDash val="solid"/>
                <a:miter lim="800000"/>
              </a:ln>
              <a:solidFill>
                <a:srgbClr val="FF0000"/>
              </a:solidFill>
              <a:effectLst>
                <a:outerShdw blurRad="50800" algn="tl" rotWithShape="0">
                  <a:srgbClr val="000000"/>
                </a:outerShdw>
              </a:effectLst>
            </a:endParaRPr>
          </a:p>
        </p:txBody>
      </p:sp>
      <p:sp>
        <p:nvSpPr>
          <p:cNvPr id="9" name="Subtitle 8"/>
          <p:cNvSpPr>
            <a:spLocks noGrp="1"/>
          </p:cNvSpPr>
          <p:nvPr>
            <p:ph type="subTitle" idx="1"/>
          </p:nvPr>
        </p:nvSpPr>
        <p:spPr>
          <a:xfrm>
            <a:off x="533400" y="2057400"/>
            <a:ext cx="7854696" cy="1752600"/>
          </a:xfrm>
        </p:spPr>
        <p:txBody>
          <a:bodyPr/>
          <a:lstStyle/>
          <a:p>
            <a:endParaRPr lang="en-US" dirty="0"/>
          </a:p>
        </p:txBody>
      </p:sp>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867"/>
                                        </p:tgtEl>
                                        <p:attrNameLst>
                                          <p:attrName>style.visibility</p:attrName>
                                        </p:attrNameLst>
                                      </p:cBhvr>
                                      <p:to>
                                        <p:strVal val="visible"/>
                                      </p:to>
                                    </p:set>
                                    <p:animEffect transition="in" filter="circle(in)">
                                      <p:cBhvr>
                                        <p:cTn id="7" dur="2000"/>
                                        <p:tgtEl>
                                          <p:spTgt spid="3686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nodePh="1">
                                  <p:stCondLst>
                                    <p:cond delay="0"/>
                                  </p:stCondLst>
                                  <p:endCondLst>
                                    <p:cond evt="begin" delay="0">
                                      <p:tn val="10"/>
                                    </p:cond>
                                  </p:end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ircle(in)">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diamond(in)">
                                      <p:cBhvr>
                                        <p:cTn id="1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b="1" dirty="0" smtClean="0">
                <a:latin typeface="Arial Black" pitchFamily="34" charset="0"/>
                <a:cs typeface="Aharoni" pitchFamily="2" charset="-79"/>
              </a:rPr>
              <a:t>Introduction</a:t>
            </a:r>
            <a:endParaRPr lang="en-US" dirty="0"/>
          </a:p>
        </p:txBody>
      </p:sp>
      <p:sp>
        <p:nvSpPr>
          <p:cNvPr id="3" name="Content Placeholder 2"/>
          <p:cNvSpPr>
            <a:spLocks noGrp="1"/>
          </p:cNvSpPr>
          <p:nvPr>
            <p:ph idx="1"/>
          </p:nvPr>
        </p:nvSpPr>
        <p:spPr/>
        <p:txBody>
          <a:bodyPr/>
          <a:lstStyle/>
          <a:p>
            <a:pPr>
              <a:buNone/>
            </a:pPr>
            <a:r>
              <a:rPr lang="en-US" dirty="0" smtClean="0"/>
              <a:t>    This is a brief description of what I plan to implement in my institution. I have learnt the importance of using Japanese Problem  Solving Approach in the Mathematics classroom. We are in need of new strategies to encourage students to learn thus improving the quality and standard of our students.  With the implementation of this action plan my goal can become a reality</a:t>
            </a:r>
            <a:endParaRPr lang="en-US" dirty="0"/>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solidFill>
                  <a:srgbClr val="FF0000"/>
                </a:solidFill>
                <a:latin typeface="Berlin Sans FB Demi" pitchFamily="34" charset="0"/>
              </a:rPr>
              <a:t>Title</a:t>
            </a:r>
            <a:r>
              <a:rPr lang="en-US" dirty="0" smtClean="0">
                <a:latin typeface="Berlin Sans FB Demi" pitchFamily="34" charset="0"/>
              </a:rPr>
              <a:t>:  School’s Enhancement Project</a:t>
            </a:r>
          </a:p>
          <a:p>
            <a:pPr>
              <a:buNone/>
            </a:pPr>
            <a:endParaRPr lang="en-US" dirty="0" smtClean="0">
              <a:latin typeface="Berlin Sans FB Demi" pitchFamily="34" charset="0"/>
            </a:endParaRPr>
          </a:p>
          <a:p>
            <a:pPr>
              <a:buNone/>
            </a:pPr>
            <a:r>
              <a:rPr lang="en-US" dirty="0" smtClean="0">
                <a:solidFill>
                  <a:srgbClr val="FF0000"/>
                </a:solidFill>
                <a:latin typeface="Berlin Sans FB Demi" pitchFamily="34" charset="0"/>
              </a:rPr>
              <a:t>Period</a:t>
            </a:r>
            <a:r>
              <a:rPr lang="en-US" dirty="0" smtClean="0">
                <a:latin typeface="Berlin Sans FB Demi" pitchFamily="34" charset="0"/>
              </a:rPr>
              <a:t>: One Year</a:t>
            </a:r>
          </a:p>
          <a:p>
            <a:pPr>
              <a:buNone/>
            </a:pPr>
            <a:endParaRPr lang="en-US" dirty="0" smtClean="0">
              <a:latin typeface="Berlin Sans FB Demi" pitchFamily="34" charset="0"/>
            </a:endParaRPr>
          </a:p>
          <a:p>
            <a:pPr>
              <a:buNone/>
            </a:pPr>
            <a:r>
              <a:rPr lang="en-US" dirty="0" smtClean="0">
                <a:solidFill>
                  <a:srgbClr val="FF0000"/>
                </a:solidFill>
                <a:latin typeface="Berlin Sans FB Demi" pitchFamily="34" charset="0"/>
              </a:rPr>
              <a:t>Target Location</a:t>
            </a:r>
            <a:r>
              <a:rPr lang="en-US" dirty="0" smtClean="0">
                <a:latin typeface="Berlin Sans FB Demi" pitchFamily="34" charset="0"/>
              </a:rPr>
              <a:t>: Orange Walk ITVET</a:t>
            </a:r>
          </a:p>
          <a:p>
            <a:pPr>
              <a:buNone/>
            </a:pPr>
            <a:endParaRPr lang="en-US" dirty="0" smtClean="0">
              <a:latin typeface="Berlin Sans FB Demi" pitchFamily="34" charset="0"/>
            </a:endParaRPr>
          </a:p>
          <a:p>
            <a:pPr>
              <a:buNone/>
            </a:pPr>
            <a:r>
              <a:rPr lang="en-US" dirty="0" smtClean="0">
                <a:solidFill>
                  <a:srgbClr val="FF0000"/>
                </a:solidFill>
                <a:latin typeface="Berlin Sans FB Demi" pitchFamily="34" charset="0"/>
              </a:rPr>
              <a:t>Target Group</a:t>
            </a:r>
            <a:r>
              <a:rPr lang="en-US" dirty="0" smtClean="0">
                <a:latin typeface="Berlin Sans FB Demi" pitchFamily="34" charset="0"/>
              </a:rPr>
              <a:t>: 65 Students and 5 Teachers from Orange Walk ITVET</a:t>
            </a:r>
          </a:p>
          <a:p>
            <a:pPr>
              <a:buNone/>
            </a:pPr>
            <a:endParaRPr lang="en-US" dirty="0"/>
          </a:p>
        </p:txBody>
      </p:sp>
      <p:sp>
        <p:nvSpPr>
          <p:cNvPr id="4" name="Rectangle 3"/>
          <p:cNvSpPr/>
          <p:nvPr/>
        </p:nvSpPr>
        <p:spPr>
          <a:xfrm>
            <a:off x="1219200" y="685800"/>
            <a:ext cx="6512745" cy="923330"/>
          </a:xfrm>
          <a:prstGeom prst="rect">
            <a:avLst/>
          </a:prstGeom>
          <a:noFill/>
        </p:spPr>
        <p:txBody>
          <a:bodyPr wrap="none" lIns="91440" tIns="45720" rIns="91440" bIns="45720">
            <a:spAutoFit/>
          </a:bodyPr>
          <a:lstStyle/>
          <a:p>
            <a:pPr algn="ctr"/>
            <a:r>
              <a:rPr lang="en-US"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Narrative Summary</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2000"/>
                                        <p:tgtEl>
                                          <p:spTgt spid="3">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plus(in)">
                                      <p:cBhvr>
                                        <p:cTn id="10" dur="2000"/>
                                        <p:tgtEl>
                                          <p:spTgt spid="3">
                                            <p:txEl>
                                              <p:pRg st="2" end="2"/>
                                            </p:txEl>
                                          </p:spTgt>
                                        </p:tgtEl>
                                      </p:cBhvr>
                                    </p:animEffect>
                                  </p:childTnLst>
                                </p:cTn>
                              </p:par>
                              <p:par>
                                <p:cTn id="11" presetID="13" presetClass="entr" presetSubtype="16"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plus(in)">
                                      <p:cBhvr>
                                        <p:cTn id="13" dur="2000"/>
                                        <p:tgtEl>
                                          <p:spTgt spid="3">
                                            <p:txEl>
                                              <p:pRg st="4" end="4"/>
                                            </p:txEl>
                                          </p:spTgt>
                                        </p:tgtEl>
                                      </p:cBhvr>
                                    </p:animEffect>
                                  </p:childTnLst>
                                </p:cTn>
                              </p:par>
                              <p:par>
                                <p:cTn id="14" presetID="13" presetClass="entr" presetSubtype="16"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plus(in)">
                                      <p:cBhvr>
                                        <p:cTn id="1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chor="ctr">
            <a:normAutofit/>
          </a:bodyPr>
          <a:lstStyle/>
          <a:p>
            <a:pPr>
              <a:buNone/>
            </a:pPr>
            <a:r>
              <a:rPr lang="en-US" dirty="0" smtClean="0">
                <a:solidFill>
                  <a:srgbClr val="FF0000"/>
                </a:solidFill>
                <a:latin typeface="Aharoni" pitchFamily="2" charset="-79"/>
                <a:cs typeface="Aharoni" pitchFamily="2" charset="-79"/>
              </a:rPr>
              <a:t>Over-all Goal</a:t>
            </a:r>
            <a:r>
              <a:rPr lang="en-US" dirty="0" smtClean="0">
                <a:solidFill>
                  <a:srgbClr val="FF0000"/>
                </a:solidFill>
              </a:rPr>
              <a:t>:</a:t>
            </a:r>
          </a:p>
          <a:p>
            <a:pPr>
              <a:buNone/>
            </a:pPr>
            <a:r>
              <a:rPr lang="en-US" dirty="0" smtClean="0"/>
              <a:t>The quality and academic level of students from the</a:t>
            </a:r>
          </a:p>
          <a:p>
            <a:pPr>
              <a:buNone/>
            </a:pPr>
            <a:r>
              <a:rPr lang="en-US" dirty="0" smtClean="0"/>
              <a:t>Orange Walk ITVET (Pre-Vocational Program) have</a:t>
            </a:r>
          </a:p>
          <a:p>
            <a:pPr>
              <a:buNone/>
            </a:pPr>
            <a:r>
              <a:rPr lang="en-US" dirty="0" smtClean="0"/>
              <a:t>improved.</a:t>
            </a:r>
          </a:p>
          <a:p>
            <a:pPr>
              <a:buNone/>
            </a:pPr>
            <a:endParaRPr lang="en-US" dirty="0" smtClean="0"/>
          </a:p>
          <a:p>
            <a:pPr>
              <a:buNone/>
            </a:pPr>
            <a:r>
              <a:rPr lang="en-US" dirty="0" smtClean="0">
                <a:solidFill>
                  <a:srgbClr val="FF0000"/>
                </a:solidFill>
                <a:latin typeface="Aharoni" pitchFamily="2" charset="-79"/>
                <a:cs typeface="Aharoni" pitchFamily="2" charset="-79"/>
              </a:rPr>
              <a:t>Specific Objective:</a:t>
            </a:r>
          </a:p>
          <a:p>
            <a:pPr>
              <a:buNone/>
            </a:pPr>
            <a:r>
              <a:rPr lang="en-US" dirty="0" smtClean="0"/>
              <a:t>Critical Thinking Skills have increased among students</a:t>
            </a:r>
          </a:p>
          <a:p>
            <a:pPr>
              <a:buNone/>
            </a:pPr>
            <a:r>
              <a:rPr lang="en-US" dirty="0" smtClean="0"/>
              <a:t>of the Orange Walk ITVET.</a:t>
            </a:r>
            <a:endParaRPr lang="en-US" dirty="0"/>
          </a:p>
        </p:txBody>
      </p:sp>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ox(in)">
                                      <p:cBhvr>
                                        <p:cTn id="21" dur="500"/>
                                        <p:tgtEl>
                                          <p:spTgt spid="3">
                                            <p:txEl>
                                              <p:pRg st="6" end="6"/>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ox(in)">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43000"/>
            <a:ext cx="8153400" cy="5334000"/>
          </a:xfrm>
        </p:spPr>
        <p:txBody>
          <a:bodyPr>
            <a:normAutofit lnSpcReduction="10000"/>
          </a:bodyPr>
          <a:lstStyle/>
          <a:p>
            <a:pPr lvl="0"/>
            <a:r>
              <a:rPr lang="en-US" dirty="0" smtClean="0"/>
              <a:t>Japanese Problem Solving Approach is a process of problem posing, independent solving, comparison and discussion, and, summary and application. </a:t>
            </a:r>
          </a:p>
          <a:p>
            <a:pPr lvl="0"/>
            <a:r>
              <a:rPr lang="en-US" dirty="0" smtClean="0"/>
              <a:t>Japanese Problem Solving Approach develops students understanding and allows them to learn for/by themselves.  Mathematics motivates and develops students to become independent thinkers and decision makers.  </a:t>
            </a:r>
          </a:p>
          <a:p>
            <a:pPr lvl="0"/>
            <a:r>
              <a:rPr lang="en-US" dirty="0" smtClean="0"/>
              <a:t>Blackboard writing is done in a systematic way so for students to see the flow of the lesson. </a:t>
            </a:r>
          </a:p>
          <a:p>
            <a:pPr lvl="0"/>
            <a:r>
              <a:rPr lang="en-US" dirty="0" smtClean="0"/>
              <a:t>Lesson Study and Lesson Modeling is vey important in improving teaching strategies for teachers, thus allowing them to learn from one another.  </a:t>
            </a:r>
          </a:p>
          <a:p>
            <a:pPr lvl="0"/>
            <a:endParaRPr lang="en-US" dirty="0" smtClean="0"/>
          </a:p>
          <a:p>
            <a:pPr>
              <a:buNone/>
            </a:pPr>
            <a:endParaRPr lang="en-US" dirty="0"/>
          </a:p>
        </p:txBody>
      </p:sp>
      <p:sp>
        <p:nvSpPr>
          <p:cNvPr id="6" name="Rectangle 5"/>
          <p:cNvSpPr/>
          <p:nvPr/>
        </p:nvSpPr>
        <p:spPr>
          <a:xfrm>
            <a:off x="838200" y="0"/>
            <a:ext cx="732444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solidFill>
                  <a:srgbClr val="7030A0"/>
                </a:solidFill>
                <a:effectLst>
                  <a:outerShdw blurRad="50800" dist="39000" dir="5460000" algn="tl">
                    <a:srgbClr val="000000">
                      <a:alpha val="38000"/>
                    </a:srgbClr>
                  </a:outerShdw>
                </a:effectLst>
                <a:latin typeface="Aharoni" pitchFamily="2" charset="-79"/>
                <a:cs typeface="Aharoni" pitchFamily="2" charset="-79"/>
              </a:rPr>
              <a:t>My Learning In Japan</a:t>
            </a:r>
            <a:endParaRPr lang="en-US" sz="5400" b="1" cap="none" spc="0" dirty="0">
              <a:ln w="11430"/>
              <a:solidFill>
                <a:srgbClr val="7030A0"/>
              </a:solidFill>
              <a:effectLst>
                <a:outerShdw blurRad="50800" dist="39000" dir="5460000" algn="tl">
                  <a:srgbClr val="000000">
                    <a:alpha val="38000"/>
                  </a:srgbClr>
                </a:outerShdw>
              </a:effectLst>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7" name="Title 6"/>
          <p:cNvSpPr>
            <a:spLocks noGrp="1"/>
          </p:cNvSpPr>
          <p:nvPr>
            <p:ph type="title"/>
          </p:nvPr>
        </p:nvSpPr>
        <p:spPr/>
        <p:txBody>
          <a:bodyPr/>
          <a:lstStyle/>
          <a:p>
            <a:endParaRPr lang="en-US" dirty="0"/>
          </a:p>
        </p:txBody>
      </p:sp>
      <p:sp>
        <p:nvSpPr>
          <p:cNvPr id="8" name="Rectangle 7"/>
          <p:cNvSpPr/>
          <p:nvPr/>
        </p:nvSpPr>
        <p:spPr>
          <a:xfrm>
            <a:off x="381000" y="5486400"/>
            <a:ext cx="8289449" cy="923330"/>
          </a:xfrm>
          <a:prstGeom prst="rect">
            <a:avLst/>
          </a:prstGeom>
          <a:solidFill>
            <a:schemeClr val="bg2">
              <a:lumMod val="90000"/>
            </a:schemeClr>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FF0000"/>
                </a:solidFill>
                <a:effectLst>
                  <a:outerShdw blurRad="50800" dist="39000" dir="5460000" algn="tl">
                    <a:srgbClr val="000000">
                      <a:alpha val="38000"/>
                    </a:srgbClr>
                  </a:outerShdw>
                </a:effectLst>
                <a:latin typeface="Aharoni" pitchFamily="2" charset="-79"/>
                <a:cs typeface="Aharoni" pitchFamily="2" charset="-79"/>
              </a:rPr>
              <a:t>OUTPUTS and ACTIVITIES</a:t>
            </a:r>
            <a:endParaRPr lang="en-US" sz="5400" b="1" dirty="0">
              <a:ln w="11430"/>
              <a:solidFill>
                <a:srgbClr val="FF0000"/>
              </a:solidFill>
              <a:effectLst>
                <a:outerShdw blurRad="50800" dist="39000" dir="5460000" algn="tl">
                  <a:srgbClr val="000000">
                    <a:alpha val="38000"/>
                  </a:srgbClr>
                </a:outerShdw>
              </a:effectLst>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0" fill="hold"/>
                                        <p:tgtEl>
                                          <p:spTgt spid="8"/>
                                        </p:tgtEl>
                                        <p:attrNameLst>
                                          <p:attrName>ppt_x</p:attrName>
                                        </p:attrNameLst>
                                      </p:cBhvr>
                                      <p:tavLst>
                                        <p:tav tm="0">
                                          <p:val>
                                            <p:strVal val="#ppt_x"/>
                                          </p:val>
                                        </p:tav>
                                        <p:tav tm="100000">
                                          <p:val>
                                            <p:strVal val="#ppt_x"/>
                                          </p:val>
                                        </p:tav>
                                      </p:tavLst>
                                    </p:anim>
                                    <p:anim calcmode="lin" valueType="num">
                                      <p:cBhvr additive="base">
                                        <p:cTn id="8"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endParaRPr lang="en-US" dirty="0"/>
          </a:p>
        </p:txBody>
      </p:sp>
      <p:sp>
        <p:nvSpPr>
          <p:cNvPr id="3" name="Content Placeholder 2"/>
          <p:cNvSpPr>
            <a:spLocks noGrp="1"/>
          </p:cNvSpPr>
          <p:nvPr>
            <p:ph idx="1"/>
          </p:nvPr>
        </p:nvSpPr>
        <p:spPr/>
        <p:txBody>
          <a:bodyPr/>
          <a:lstStyle/>
          <a:p>
            <a:pPr>
              <a:buNone/>
            </a:pPr>
            <a:r>
              <a:rPr lang="en-US" b="1" dirty="0" smtClean="0"/>
              <a:t>Output 1:</a:t>
            </a:r>
            <a:r>
              <a:rPr lang="en-US" dirty="0" smtClean="0"/>
              <a:t>  </a:t>
            </a:r>
            <a:r>
              <a:rPr lang="en-US" dirty="0" smtClean="0"/>
              <a:t>Yearly </a:t>
            </a:r>
            <a:r>
              <a:rPr lang="en-US" dirty="0" smtClean="0"/>
              <a:t>plan is being set in place and being implemented</a:t>
            </a:r>
          </a:p>
          <a:p>
            <a:pPr>
              <a:buNone/>
            </a:pPr>
            <a:r>
              <a:rPr lang="en-US" dirty="0" smtClean="0"/>
              <a:t> </a:t>
            </a:r>
          </a:p>
          <a:p>
            <a:pPr>
              <a:buNone/>
            </a:pPr>
            <a:r>
              <a:rPr lang="en-US" b="1" dirty="0" smtClean="0"/>
              <a:t>Output 2:</a:t>
            </a:r>
            <a:r>
              <a:rPr lang="en-US" dirty="0" smtClean="0"/>
              <a:t>  Lessons are more student centered and students’ performance is improved.  </a:t>
            </a:r>
          </a:p>
          <a:p>
            <a:pPr>
              <a:buNone/>
            </a:pPr>
            <a:endParaRPr lang="en-US" dirty="0" smtClean="0"/>
          </a:p>
          <a:p>
            <a:pPr>
              <a:buNone/>
            </a:pPr>
            <a:r>
              <a:rPr lang="en-US" b="1" dirty="0" smtClean="0"/>
              <a:t>Output 3:</a:t>
            </a:r>
            <a:r>
              <a:rPr lang="en-US" dirty="0" smtClean="0"/>
              <a:t>  Students’ attendance and interest in school is improved and an atmosphere of competition is created.</a:t>
            </a:r>
          </a:p>
          <a:p>
            <a:pPr>
              <a:buNone/>
            </a:pPr>
            <a:endParaRPr lang="en-US" dirty="0"/>
          </a:p>
        </p:txBody>
      </p:sp>
      <p:sp>
        <p:nvSpPr>
          <p:cNvPr id="4" name="Rectangle 3"/>
          <p:cNvSpPr/>
          <p:nvPr/>
        </p:nvSpPr>
        <p:spPr>
          <a:xfrm>
            <a:off x="2819400" y="762000"/>
            <a:ext cx="347999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00B0F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OUTPUTS</a:t>
            </a:r>
            <a:endParaRPr lang="en-US" sz="5400" b="1" cap="none" spc="0" dirty="0">
              <a:ln w="11430">
                <a:solidFill>
                  <a:srgbClr val="00B0F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ransition spd="slow">
    <p:blinds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715000"/>
          </a:xfrm>
        </p:spPr>
        <p:txBody>
          <a:bodyPr/>
          <a:lstStyle/>
          <a:p>
            <a:pPr>
              <a:buNone/>
            </a:pPr>
            <a:endParaRPr lang="en-US" sz="2800" dirty="0" smtClean="0"/>
          </a:p>
          <a:p>
            <a:pPr>
              <a:buNone/>
            </a:pPr>
            <a:r>
              <a:rPr lang="en-US" sz="2800" b="1" dirty="0" smtClean="0">
                <a:latin typeface="Aharoni" pitchFamily="2" charset="-79"/>
                <a:cs typeface="Aharoni" pitchFamily="2" charset="-79"/>
              </a:rPr>
              <a:t>The following committees will be established</a:t>
            </a:r>
          </a:p>
          <a:p>
            <a:pPr>
              <a:buNone/>
            </a:pPr>
            <a:endParaRPr lang="en-US" sz="2800" dirty="0" smtClean="0"/>
          </a:p>
          <a:p>
            <a:pPr lvl="0">
              <a:buNone/>
            </a:pPr>
            <a:r>
              <a:rPr lang="en-US" sz="2800" dirty="0" smtClean="0"/>
              <a:t>Tutoring committee (Extra Classes)</a:t>
            </a:r>
          </a:p>
          <a:p>
            <a:pPr lvl="0">
              <a:buNone/>
            </a:pPr>
            <a:r>
              <a:rPr lang="en-US" sz="2800" dirty="0" smtClean="0"/>
              <a:t>Extra Curricular Activity Committee</a:t>
            </a:r>
          </a:p>
          <a:p>
            <a:pPr lvl="0">
              <a:buNone/>
            </a:pPr>
            <a:r>
              <a:rPr lang="en-US" sz="2800" dirty="0" smtClean="0"/>
              <a:t>Professional Development Committee</a:t>
            </a:r>
          </a:p>
          <a:p>
            <a:pPr lvl="0">
              <a:buNone/>
            </a:pPr>
            <a:r>
              <a:rPr lang="en-US" sz="2800" dirty="0" smtClean="0"/>
              <a:t>Teachers Supervisory Committee</a:t>
            </a:r>
          </a:p>
          <a:p>
            <a:pPr>
              <a:buNone/>
            </a:pPr>
            <a:endParaRPr lang="en-US" dirty="0"/>
          </a:p>
        </p:txBody>
      </p:sp>
    </p:spTree>
  </p:cSld>
  <p:clrMapOvr>
    <a:masterClrMapping/>
  </p:clrMapOvr>
  <p:transition spd="slow">
    <p:wheel spokes="3"/>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590</TotalTime>
  <Words>1081</Words>
  <Application>Microsoft Office PowerPoint</Application>
  <PresentationFormat>On-screen Show (4:3)</PresentationFormat>
  <Paragraphs>156</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Flow</vt:lpstr>
      <vt:lpstr>Improving Teaching Methods Of Mathematics in Primary Education</vt:lpstr>
      <vt:lpstr>Slide 2</vt:lpstr>
      <vt:lpstr>Introduction</vt:lpstr>
      <vt:lpstr>Slide 4</vt:lpstr>
      <vt:lpstr>Slide 5</vt:lpstr>
      <vt:lpstr>Slide 6</vt:lpstr>
      <vt:lpstr>Slide 7</vt:lpstr>
      <vt:lpstr>Slide 8</vt:lpstr>
      <vt:lpstr>Slide 9</vt:lpstr>
      <vt:lpstr> </vt:lpstr>
      <vt:lpstr>Slide 11</vt:lpstr>
      <vt:lpstr>Slide 12</vt:lpstr>
      <vt:lpstr>Plan of Operations</vt:lpstr>
      <vt:lpstr>Plan of Operations</vt:lpstr>
      <vt:lpstr>Plan of Operations</vt:lpstr>
      <vt:lpstr>Conclusion</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Tony</dc:creator>
  <cp:lastModifiedBy>Tony</cp:lastModifiedBy>
  <cp:revision>78</cp:revision>
  <dcterms:created xsi:type="dcterms:W3CDTF">2012-02-29T21:12:30Z</dcterms:created>
  <dcterms:modified xsi:type="dcterms:W3CDTF">2012-03-02T17:51:29Z</dcterms:modified>
</cp:coreProperties>
</file>