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09536-0C5D-409D-8578-7D06091A7772}" type="doc">
      <dgm:prSet loTypeId="urn:microsoft.com/office/officeart/2005/8/layout/vProcess5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AU"/>
        </a:p>
      </dgm:t>
    </dgm:pt>
    <dgm:pt modelId="{18DF5D99-1BB2-478D-ABE9-FDDB9BF7A780}">
      <dgm:prSet/>
      <dgm:spPr/>
      <dgm:t>
        <a:bodyPr/>
        <a:lstStyle/>
        <a:p>
          <a:pPr rtl="0"/>
          <a:r>
            <a:rPr lang="en-AU" dirty="0" smtClean="0"/>
            <a:t>The appropriate curriculum sequence and method of teaching Multiplication at </a:t>
          </a:r>
          <a:r>
            <a:rPr lang="en-AU" dirty="0" err="1" smtClean="0"/>
            <a:t>Lingarak</a:t>
          </a:r>
          <a:r>
            <a:rPr lang="en-AU" dirty="0" smtClean="0"/>
            <a:t> Primary School is increasing</a:t>
          </a:r>
          <a:endParaRPr lang="en-AU" dirty="0"/>
        </a:p>
      </dgm:t>
    </dgm:pt>
    <dgm:pt modelId="{383622AE-573E-4DE0-A51D-35FF2A9EBA5F}" type="parTrans" cxnId="{E4F3BBFA-46B4-4621-8388-93ACCB2AB907}">
      <dgm:prSet/>
      <dgm:spPr/>
      <dgm:t>
        <a:bodyPr/>
        <a:lstStyle/>
        <a:p>
          <a:endParaRPr lang="en-AU"/>
        </a:p>
      </dgm:t>
    </dgm:pt>
    <dgm:pt modelId="{F942549E-1C27-4170-B684-810C0B930DA6}" type="sibTrans" cxnId="{E4F3BBFA-46B4-4621-8388-93ACCB2AB907}">
      <dgm:prSet/>
      <dgm:spPr/>
      <dgm:t>
        <a:bodyPr/>
        <a:lstStyle/>
        <a:p>
          <a:endParaRPr lang="en-AU"/>
        </a:p>
      </dgm:t>
    </dgm:pt>
    <dgm:pt modelId="{2B0303E7-8C96-4EF6-AD2A-8F8174614F17}" type="pres">
      <dgm:prSet presAssocID="{54D09536-0C5D-409D-8578-7D06091A777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3774ED-C615-47E7-8987-601BC663D8FC}" type="pres">
      <dgm:prSet presAssocID="{54D09536-0C5D-409D-8578-7D06091A7772}" presName="dummyMaxCanvas" presStyleCnt="0">
        <dgm:presLayoutVars/>
      </dgm:prSet>
      <dgm:spPr/>
    </dgm:pt>
    <dgm:pt modelId="{6A557E2C-E7DF-4F66-9CEE-FDA537411314}" type="pres">
      <dgm:prSet presAssocID="{54D09536-0C5D-409D-8578-7D06091A7772}" presName="OneNode_1" presStyleLbl="node1" presStyleIdx="0" presStyleCnt="1" custScaleY="184211" custLinFactNeighborX="-1010" custLinFactNeighborY="1315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4F3BBFA-46B4-4621-8388-93ACCB2AB907}" srcId="{54D09536-0C5D-409D-8578-7D06091A7772}" destId="{18DF5D99-1BB2-478D-ABE9-FDDB9BF7A780}" srcOrd="0" destOrd="0" parTransId="{383622AE-573E-4DE0-A51D-35FF2A9EBA5F}" sibTransId="{F942549E-1C27-4170-B684-810C0B930DA6}"/>
    <dgm:cxn modelId="{DE38CBBD-13BF-4A6F-958D-A88082805D27}" type="presOf" srcId="{18DF5D99-1BB2-478D-ABE9-FDDB9BF7A780}" destId="{6A557E2C-E7DF-4F66-9CEE-FDA537411314}" srcOrd="0" destOrd="0" presId="urn:microsoft.com/office/officeart/2005/8/layout/vProcess5"/>
    <dgm:cxn modelId="{4209A199-7DA3-4272-93BE-0921CC4D1545}" type="presOf" srcId="{54D09536-0C5D-409D-8578-7D06091A7772}" destId="{2B0303E7-8C96-4EF6-AD2A-8F8174614F17}" srcOrd="0" destOrd="0" presId="urn:microsoft.com/office/officeart/2005/8/layout/vProcess5"/>
    <dgm:cxn modelId="{A9E87D0E-8DC1-4078-A3A3-27628C199E84}" type="presParOf" srcId="{2B0303E7-8C96-4EF6-AD2A-8F8174614F17}" destId="{DC3774ED-C615-47E7-8987-601BC663D8FC}" srcOrd="0" destOrd="0" presId="urn:microsoft.com/office/officeart/2005/8/layout/vProcess5"/>
    <dgm:cxn modelId="{E3F033D2-ABAC-4F05-9895-E60A236BC63C}" type="presParOf" srcId="{2B0303E7-8C96-4EF6-AD2A-8F8174614F17}" destId="{6A557E2C-E7DF-4F66-9CEE-FDA537411314}" srcOrd="1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3496C6-2E58-42C5-AD5C-DDACD2FBE454}" type="doc">
      <dgm:prSet loTypeId="urn:microsoft.com/office/officeart/2005/8/layout/lProcess3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CEDE6F69-DC7F-4E6F-86C8-28E65807DA20}" type="pres">
      <dgm:prSet presAssocID="{223496C6-2E58-42C5-AD5C-DDACD2FBE45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</dgm:ptLst>
  <dgm:cxnLst>
    <dgm:cxn modelId="{4AB25F09-2FB8-4A8A-98E9-7A0251AF3B1A}" type="presOf" srcId="{223496C6-2E58-42C5-AD5C-DDACD2FBE454}" destId="{CEDE6F69-DC7F-4E6F-86C8-28E65807DA20}" srcOrd="0" destOrd="0" presId="urn:microsoft.com/office/officeart/2005/8/layout/lProcess3"/>
  </dgm:cxnLst>
  <dgm:bg>
    <a:blipFill>
      <a:blip xmlns:r="http://schemas.openxmlformats.org/officeDocument/2006/relationships" r:embed="rId1"/>
      <a:stretch>
        <a:fillRect/>
      </a:stretch>
    </a:blipFill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FCAA7-2E86-45E2-B019-7CD5721BAC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3184205-B49B-477F-B734-419383231278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AU" dirty="0" smtClean="0">
              <a:solidFill>
                <a:schemeClr val="tx1"/>
              </a:solidFill>
            </a:rPr>
            <a:t>The school math team is trying to find ways to help the children develop their multiplication skills .  </a:t>
          </a:r>
          <a:endParaRPr lang="en-AU" dirty="0">
            <a:solidFill>
              <a:schemeClr val="tx1"/>
            </a:solidFill>
          </a:endParaRPr>
        </a:p>
      </dgm:t>
    </dgm:pt>
    <dgm:pt modelId="{7B5E5AD6-ACCF-4EEE-A19B-EED0F8B86719}" type="parTrans" cxnId="{71D018D3-040F-463F-B468-F8F36BBF77C4}">
      <dgm:prSet/>
      <dgm:spPr/>
      <dgm:t>
        <a:bodyPr/>
        <a:lstStyle/>
        <a:p>
          <a:endParaRPr lang="en-AU"/>
        </a:p>
      </dgm:t>
    </dgm:pt>
    <dgm:pt modelId="{5D1A8AC3-0151-4A14-8C64-E21873694D32}" type="sibTrans" cxnId="{71D018D3-040F-463F-B468-F8F36BBF77C4}">
      <dgm:prSet/>
      <dgm:spPr/>
      <dgm:t>
        <a:bodyPr/>
        <a:lstStyle/>
        <a:p>
          <a:endParaRPr lang="en-AU"/>
        </a:p>
      </dgm:t>
    </dgm:pt>
    <dgm:pt modelId="{7D23A787-C1CF-494B-B2A6-DE40A0E1193B}" type="pres">
      <dgm:prSet presAssocID="{CABFCAA7-2E86-45E2-B019-7CD5721BAC3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72F080E0-A0F2-4631-AF96-5D4A00BD5F11}" type="pres">
      <dgm:prSet presAssocID="{93184205-B49B-477F-B734-419383231278}" presName="horFlow" presStyleCnt="0"/>
      <dgm:spPr/>
    </dgm:pt>
    <dgm:pt modelId="{3F66A136-340D-4F01-B19C-15B9D8F91EAE}" type="pres">
      <dgm:prSet presAssocID="{93184205-B49B-477F-B734-419383231278}" presName="bigChev" presStyleLbl="node1" presStyleIdx="0" presStyleCnt="1" custAng="0" custFlipHor="0" custScaleX="396257" custScaleY="203721" custLinFactNeighborX="-24131" custLinFactNeighborY="12562"/>
      <dgm:spPr/>
      <dgm:t>
        <a:bodyPr/>
        <a:lstStyle/>
        <a:p>
          <a:endParaRPr lang="en-AU"/>
        </a:p>
      </dgm:t>
    </dgm:pt>
  </dgm:ptLst>
  <dgm:cxnLst>
    <dgm:cxn modelId="{0AB5C748-13B0-4D1F-9E8A-4B972649C029}" type="presOf" srcId="{93184205-B49B-477F-B734-419383231278}" destId="{3F66A136-340D-4F01-B19C-15B9D8F91EAE}" srcOrd="0" destOrd="0" presId="urn:microsoft.com/office/officeart/2005/8/layout/lProcess3"/>
    <dgm:cxn modelId="{71D018D3-040F-463F-B468-F8F36BBF77C4}" srcId="{CABFCAA7-2E86-45E2-B019-7CD5721BAC3C}" destId="{93184205-B49B-477F-B734-419383231278}" srcOrd="0" destOrd="0" parTransId="{7B5E5AD6-ACCF-4EEE-A19B-EED0F8B86719}" sibTransId="{5D1A8AC3-0151-4A14-8C64-E21873694D32}"/>
    <dgm:cxn modelId="{71C16A20-D897-4FA3-8454-A58FA4F5AC9B}" type="presOf" srcId="{CABFCAA7-2E86-45E2-B019-7CD5721BAC3C}" destId="{7D23A787-C1CF-494B-B2A6-DE40A0E1193B}" srcOrd="0" destOrd="0" presId="urn:microsoft.com/office/officeart/2005/8/layout/lProcess3"/>
    <dgm:cxn modelId="{2E3DD6B3-BA9C-4F1A-90A5-721E96ACEC7A}" type="presParOf" srcId="{7D23A787-C1CF-494B-B2A6-DE40A0E1193B}" destId="{72F080E0-A0F2-4631-AF96-5D4A00BD5F11}" srcOrd="0" destOrd="0" presId="urn:microsoft.com/office/officeart/2005/8/layout/lProcess3"/>
    <dgm:cxn modelId="{57B90A4D-C6FC-4604-8749-6B65547794C0}" type="presParOf" srcId="{72F080E0-A0F2-4631-AF96-5D4A00BD5F11}" destId="{3F66A136-340D-4F01-B19C-15B9D8F91EAE}" srcOrd="0" destOrd="0" presId="urn:microsoft.com/office/officeart/2005/8/layout/l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85276-938C-45B4-B14C-2BE105485C7E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DBAB5-250D-4DB4-AAE7-ECB5ACCC81C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BAB5-250D-4DB4-AAE7-ECB5ACCC81CF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BAB5-250D-4DB4-AAE7-ECB5ACCC81CF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BAB5-250D-4DB4-AAE7-ECB5ACCC81CF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DBAB5-250D-4DB4-AAE7-ECB5ACCC81CF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A851B-9D8D-40FE-8AF4-0A9E663ABBBD}" type="datetimeFigureOut">
              <a:rPr lang="en-US" smtClean="0"/>
              <a:pPr/>
              <a:t>3/1/2012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AF1104-E284-4875-907A-1126E50786F8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166" y="357166"/>
            <a:ext cx="55721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000" b="1" dirty="0" smtClean="0"/>
          </a:p>
          <a:p>
            <a:pPr algn="ctr"/>
            <a:endParaRPr lang="en-AU" sz="2000" dirty="0"/>
          </a:p>
          <a:p>
            <a:pPr algn="ctr"/>
            <a:r>
              <a:rPr lang="en-AU" sz="2000" dirty="0" smtClean="0"/>
              <a:t/>
            </a:r>
            <a:br>
              <a:rPr lang="en-AU" sz="2000" dirty="0" smtClean="0"/>
            </a:br>
            <a:r>
              <a:rPr lang="en-AU" sz="2000" dirty="0" smtClean="0"/>
              <a:t>The J1 100711 Group training course on</a:t>
            </a:r>
            <a:br>
              <a:rPr lang="en-AU" sz="2000" dirty="0" smtClean="0"/>
            </a:br>
            <a:r>
              <a:rPr lang="en-AU" sz="2000" dirty="0" smtClean="0"/>
              <a:t>“IMPROVING TEACHING METHODS IN MATHEMATICS IN PRIMARY EDUCATION</a:t>
            </a: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428604"/>
            <a:ext cx="342902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                ACTION     PLAN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5214950"/>
            <a:ext cx="4714908" cy="3693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            Date :23th January </a:t>
            </a:r>
            <a:r>
              <a:rPr lang="en-AU" dirty="0" smtClean="0"/>
              <a:t>-</a:t>
            </a:r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 </a:t>
            </a:r>
            <a:r>
              <a:rPr lang="en-AU" dirty="0" smtClean="0"/>
              <a:t> </a:t>
            </a:r>
            <a:r>
              <a:rPr lang="en-AU" dirty="0" smtClean="0"/>
              <a:t>March  2012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285852" y="5715016"/>
            <a:ext cx="64294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b="1" dirty="0" smtClean="0"/>
              <a:t>Name</a:t>
            </a:r>
            <a:r>
              <a:rPr lang="en-AU" dirty="0" smtClean="0"/>
              <a:t>: Angele  Jeffrey          </a:t>
            </a:r>
            <a:r>
              <a:rPr lang="en-AU" b="1" dirty="0" smtClean="0"/>
              <a:t>Country</a:t>
            </a:r>
            <a:r>
              <a:rPr lang="en-AU" dirty="0" smtClean="0"/>
              <a:t> :Vanuatu</a:t>
            </a:r>
          </a:p>
          <a:p>
            <a:r>
              <a:rPr lang="en-AU" b="1" dirty="0" smtClean="0"/>
              <a:t>Organisation</a:t>
            </a:r>
            <a:r>
              <a:rPr lang="en-AU" dirty="0" smtClean="0"/>
              <a:t>: </a:t>
            </a:r>
            <a:r>
              <a:rPr lang="en-AU" dirty="0" err="1" smtClean="0"/>
              <a:t>Lingarak</a:t>
            </a:r>
            <a:r>
              <a:rPr lang="en-AU" dirty="0" smtClean="0"/>
              <a:t> Primary School    </a:t>
            </a:r>
            <a:r>
              <a:rPr lang="en-AU" b="1" dirty="0" smtClean="0"/>
              <a:t>Position </a:t>
            </a:r>
            <a:r>
              <a:rPr lang="en-AU" dirty="0" smtClean="0"/>
              <a:t>: Head Teacher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2000232" y="6357958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1027" name="Picture 3" descr="C:\Users\Ron Netvurak\Desktop\DSCF2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357430"/>
            <a:ext cx="3500462" cy="27146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pic>
        <p:nvPicPr>
          <p:cNvPr id="1028" name="Picture 4" descr="C:\Users\Ron Netvurak\Desktop\DSCF2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357430"/>
            <a:ext cx="3857652" cy="27146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 Activity continue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Activity 2-2 Conduct a  workshop to confirm completion of text book and the discussion of the use and assessment according to planned programs.</a:t>
            </a:r>
            <a:endParaRPr lang="en-AU" dirty="0"/>
          </a:p>
        </p:txBody>
      </p:sp>
      <p:pic>
        <p:nvPicPr>
          <p:cNvPr id="5122" name="Picture 2" descr="G:\Lingarak Community Wrkshp Pix\P929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357694"/>
            <a:ext cx="2071670" cy="2282424"/>
          </a:xfrm>
          <a:prstGeom prst="rect">
            <a:avLst/>
          </a:prstGeom>
          <a:noFill/>
        </p:spPr>
      </p:pic>
      <p:pic>
        <p:nvPicPr>
          <p:cNvPr id="5124" name="Picture 4" descr="G:\Teachers' Day 2010 Vao\PA05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0570"/>
            <a:ext cx="2532075" cy="2071678"/>
          </a:xfrm>
          <a:prstGeom prst="rect">
            <a:avLst/>
          </a:prstGeom>
          <a:noFill/>
        </p:spPr>
      </p:pic>
      <p:pic>
        <p:nvPicPr>
          <p:cNvPr id="5125" name="Picture 5" descr="G:\Picture 8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714884"/>
            <a:ext cx="2671838" cy="1860552"/>
          </a:xfrm>
          <a:prstGeom prst="rect">
            <a:avLst/>
          </a:prstGeom>
          <a:noFill/>
        </p:spPr>
      </p:pic>
      <p:pic>
        <p:nvPicPr>
          <p:cNvPr id="5127" name="Picture 7" descr="G:\Picture 3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830502"/>
            <a:ext cx="4386003" cy="25271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Thankyou very much for listening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57224" y="571480"/>
            <a:ext cx="6858048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/>
              <a:t>Title Multiplication</a:t>
            </a:r>
            <a:r>
              <a:rPr lang="en-AU" sz="2800" b="1" dirty="0" smtClean="0"/>
              <a:t>:</a:t>
            </a:r>
            <a:endParaRPr lang="en-A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143116"/>
            <a:ext cx="4143404" cy="12926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Period</a:t>
            </a:r>
            <a:r>
              <a:rPr lang="en-AU" dirty="0" smtClean="0"/>
              <a:t>:  6 months</a:t>
            </a:r>
          </a:p>
          <a:p>
            <a:r>
              <a:rPr lang="en-AU" sz="2000" b="1" dirty="0" smtClean="0"/>
              <a:t>Target Location</a:t>
            </a:r>
            <a:r>
              <a:rPr lang="en-AU" dirty="0" smtClean="0"/>
              <a:t>:</a:t>
            </a:r>
          </a:p>
          <a:p>
            <a:r>
              <a:rPr lang="en-AU" sz="2000" b="1" dirty="0" smtClean="0"/>
              <a:t>Target Group</a:t>
            </a:r>
            <a:r>
              <a:rPr lang="en-AU" dirty="0" smtClean="0"/>
              <a:t>:  5 (Five) teachers and 130 students</a:t>
            </a:r>
            <a:endParaRPr lang="en-AU" dirty="0"/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642910" y="4071942"/>
            <a:ext cx="5786478" cy="2571768"/>
          </a:xfrm>
          <a:prstGeom prst="wedgeRoundRectCallout">
            <a:avLst>
              <a:gd name="adj1" fmla="val 11922"/>
              <a:gd name="adj2" fmla="val -1420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b="1" dirty="0" smtClean="0"/>
              <a:t>1</a:t>
            </a:r>
            <a:r>
              <a:rPr lang="en-AU" sz="2800" b="1" dirty="0" smtClean="0"/>
              <a:t>.  OVERALL GOAL</a:t>
            </a:r>
            <a:endParaRPr lang="en-AU" dirty="0"/>
          </a:p>
          <a:p>
            <a:pPr algn="ctr"/>
            <a:endParaRPr lang="en-AU" b="1" dirty="0" smtClean="0">
              <a:solidFill>
                <a:srgbClr val="FFFF00"/>
              </a:solidFill>
            </a:endParaRPr>
          </a:p>
          <a:p>
            <a:pPr algn="ctr"/>
            <a:r>
              <a:rPr lang="en-AU" sz="2400" b="1" dirty="0" smtClean="0">
                <a:solidFill>
                  <a:srgbClr val="FFFF00"/>
                </a:solidFill>
              </a:rPr>
              <a:t>Children know the </a:t>
            </a:r>
            <a:r>
              <a:rPr lang="en-AU" sz="2400" b="1" dirty="0" smtClean="0">
                <a:solidFill>
                  <a:srgbClr val="FF0000"/>
                </a:solidFill>
              </a:rPr>
              <a:t>meaning</a:t>
            </a:r>
            <a:r>
              <a:rPr lang="en-AU" sz="2400" b="1" dirty="0" smtClean="0">
                <a:solidFill>
                  <a:srgbClr val="FFFF00"/>
                </a:solidFill>
              </a:rPr>
              <a:t> ,how to </a:t>
            </a:r>
            <a:r>
              <a:rPr lang="en-AU" sz="2400" b="1" dirty="0" smtClean="0">
                <a:solidFill>
                  <a:srgbClr val="002060"/>
                </a:solidFill>
              </a:rPr>
              <a:t>construct</a:t>
            </a:r>
            <a:r>
              <a:rPr lang="en-AU" sz="2400" b="1" dirty="0" smtClean="0">
                <a:solidFill>
                  <a:srgbClr val="FFFF00"/>
                </a:solidFill>
              </a:rPr>
              <a:t> and </a:t>
            </a:r>
            <a:r>
              <a:rPr lang="en-AU" sz="2400" b="1" dirty="0" smtClean="0">
                <a:solidFill>
                  <a:srgbClr val="FF6699"/>
                </a:solidFill>
              </a:rPr>
              <a:t>apply</a:t>
            </a:r>
            <a:r>
              <a:rPr lang="en-AU" sz="2400" b="1" dirty="0" smtClean="0">
                <a:solidFill>
                  <a:srgbClr val="FFFF00"/>
                </a:solidFill>
              </a:rPr>
              <a:t>  multiplication with good understanding</a:t>
            </a:r>
            <a:endParaRPr lang="en-AU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1500198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Narrative Summary</a:t>
            </a:r>
            <a:endParaRPr lang="en-A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14290"/>
            <a:ext cx="7072362" cy="1354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THE  SPECIFIC  OBJECTIVES </a:t>
            </a:r>
          </a:p>
          <a:p>
            <a:pPr algn="ctr"/>
            <a:endParaRPr lang="en-AU" dirty="0" smtClean="0"/>
          </a:p>
          <a:p>
            <a:pPr algn="ctr"/>
            <a:endParaRPr lang="en-AU" dirty="0" smtClean="0"/>
          </a:p>
          <a:p>
            <a:pPr algn="ctr"/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7429520" y="85723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 smtClean="0"/>
          </a:p>
          <a:p>
            <a:endParaRPr lang="en-AU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1214414" y="2000240"/>
          <a:ext cx="707239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Down Arrow 23"/>
          <p:cNvSpPr/>
          <p:nvPr/>
        </p:nvSpPr>
        <p:spPr>
          <a:xfrm>
            <a:off x="4214810" y="857232"/>
            <a:ext cx="1357322" cy="142876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/>
          <p:cNvSpPr txBox="1"/>
          <p:nvPr/>
        </p:nvSpPr>
        <p:spPr>
          <a:xfrm>
            <a:off x="1571604" y="857232"/>
            <a:ext cx="287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 smtClean="0">
                <a:solidFill>
                  <a:srgbClr val="FFFF00"/>
                </a:solidFill>
              </a:rPr>
              <a:t>PROJECT PURPOSE</a:t>
            </a:r>
            <a:endParaRPr lang="en-AU" sz="2400" dirty="0">
              <a:solidFill>
                <a:srgbClr val="FFFF00"/>
              </a:solidFill>
            </a:endParaRPr>
          </a:p>
        </p:txBody>
      </p:sp>
      <p:graphicFrame>
        <p:nvGraphicFramePr>
          <p:cNvPr id="36" name="Diagram 35"/>
          <p:cNvGraphicFramePr/>
          <p:nvPr/>
        </p:nvGraphicFramePr>
        <p:xfrm>
          <a:off x="1428728" y="3571876"/>
          <a:ext cx="200026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5" name="Right Arrow 34"/>
          <p:cNvSpPr/>
          <p:nvPr/>
        </p:nvSpPr>
        <p:spPr>
          <a:xfrm>
            <a:off x="1785918" y="5000636"/>
            <a:ext cx="45719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 descr="G:\Picture 06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571876"/>
            <a:ext cx="2571736" cy="1915729"/>
          </a:xfrm>
          <a:prstGeom prst="rect">
            <a:avLst/>
          </a:prstGeom>
          <a:noFill/>
        </p:spPr>
      </p:pic>
      <p:pic>
        <p:nvPicPr>
          <p:cNvPr id="1028" name="Picture 4" descr="G:\Picture 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430" y="3571876"/>
            <a:ext cx="2571768" cy="1928826"/>
          </a:xfrm>
          <a:prstGeom prst="rect">
            <a:avLst/>
          </a:prstGeom>
          <a:noFill/>
        </p:spPr>
      </p:pic>
      <p:graphicFrame>
        <p:nvGraphicFramePr>
          <p:cNvPr id="43" name="Diagram 42"/>
          <p:cNvGraphicFramePr/>
          <p:nvPr/>
        </p:nvGraphicFramePr>
        <p:xfrm>
          <a:off x="214282" y="5643578"/>
          <a:ext cx="3571932" cy="121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5" name="Oval 44"/>
          <p:cNvSpPr/>
          <p:nvPr/>
        </p:nvSpPr>
        <p:spPr>
          <a:xfrm>
            <a:off x="3643306" y="5500702"/>
            <a:ext cx="5286412" cy="121444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Multiplication  were written on cards for children to learn . A teacher with students giving answers to times table</a:t>
            </a:r>
            <a:endParaRPr lang="en-AU" dirty="0"/>
          </a:p>
        </p:txBody>
      </p:sp>
      <p:sp>
        <p:nvSpPr>
          <p:cNvPr id="18" name="Chevron 17"/>
          <p:cNvSpPr/>
          <p:nvPr/>
        </p:nvSpPr>
        <p:spPr>
          <a:xfrm rot="2994604">
            <a:off x="-342034" y="3393894"/>
            <a:ext cx="2689051" cy="357190"/>
          </a:xfrm>
          <a:prstGeom prst="chevr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Current situation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4282" y="4857760"/>
            <a:ext cx="3500462" cy="10001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1.Teachers teach  multiplication without a good sequence</a:t>
            </a:r>
            <a:endParaRPr lang="en-A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14414" y="0"/>
            <a:ext cx="6643734" cy="1143008"/>
          </a:xfrm>
          <a:prstGeom prst="ellips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What I learnt in Japan</a:t>
            </a:r>
            <a:endParaRPr lang="en-AU" sz="3600" dirty="0"/>
          </a:p>
        </p:txBody>
      </p:sp>
      <p:pic>
        <p:nvPicPr>
          <p:cNvPr id="4" name="Picture 4" descr="C:\Users\Owner\Desktop\textbook\DSCN1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3855" y="2214554"/>
            <a:ext cx="7065357" cy="4470289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785786" y="857232"/>
            <a:ext cx="8143932" cy="646331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There are four chapters of Multiplication in the text books are arranged in a meaningful order</a:t>
            </a:r>
            <a:endParaRPr lang="en-AU" dirty="0"/>
          </a:p>
        </p:txBody>
      </p:sp>
      <p:pic>
        <p:nvPicPr>
          <p:cNvPr id="7" name="Picture 4" descr="C:\Users\Owner\Desktop\textbook\DSCN10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2214554"/>
            <a:ext cx="7065357" cy="4470289"/>
          </a:xfrm>
          <a:noFill/>
        </p:spPr>
      </p:pic>
      <p:sp>
        <p:nvSpPr>
          <p:cNvPr id="8" name="19 Llamada ovalada"/>
          <p:cNvSpPr/>
          <p:nvPr/>
        </p:nvSpPr>
        <p:spPr>
          <a:xfrm>
            <a:off x="4572000" y="1714488"/>
            <a:ext cx="1643074" cy="1152525"/>
          </a:xfrm>
          <a:prstGeom prst="wedgeEllipseCallout">
            <a:avLst>
              <a:gd name="adj1" fmla="val -49527"/>
              <a:gd name="adj2" fmla="val 7665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AU" altLang="ja-JP" dirty="0" smtClean="0">
                <a:solidFill>
                  <a:schemeClr val="tx1"/>
                </a:solidFill>
              </a:rPr>
              <a:t>Meaning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9" name="20 Llamada ovalada"/>
          <p:cNvSpPr/>
          <p:nvPr/>
        </p:nvSpPr>
        <p:spPr>
          <a:xfrm>
            <a:off x="7848600" y="1928802"/>
            <a:ext cx="1295400" cy="1079500"/>
          </a:xfrm>
          <a:prstGeom prst="wedgeEllipseCallout">
            <a:avLst>
              <a:gd name="adj1" fmla="val -72960"/>
              <a:gd name="adj2" fmla="val 625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Math world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0" name="21 Llamada ovalada"/>
          <p:cNvSpPr/>
          <p:nvPr/>
        </p:nvSpPr>
        <p:spPr>
          <a:xfrm>
            <a:off x="285720" y="3429000"/>
            <a:ext cx="1655763" cy="944554"/>
          </a:xfrm>
          <a:prstGeom prst="wedgeEllipseCallout">
            <a:avLst>
              <a:gd name="adj1" fmla="val 108468"/>
              <a:gd name="adj2" fmla="val -224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Learning </a:t>
            </a:r>
            <a:r>
              <a:rPr lang="en-US" altLang="ja-JP" dirty="0" smtClean="0">
                <a:solidFill>
                  <a:schemeClr val="tx1"/>
                </a:solidFill>
              </a:rPr>
              <a:t>how to learn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" name="22 Llamada ovalada"/>
          <p:cNvSpPr/>
          <p:nvPr/>
        </p:nvSpPr>
        <p:spPr>
          <a:xfrm>
            <a:off x="7143768" y="3429000"/>
            <a:ext cx="2000232" cy="2357454"/>
          </a:xfrm>
          <a:prstGeom prst="wedgeEllipseCallout">
            <a:avLst>
              <a:gd name="adj1" fmla="val -150503"/>
              <a:gd name="adj2" fmla="val 8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Application /</a:t>
            </a:r>
            <a:r>
              <a:rPr lang="ja-JP" altLang="en-US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Adaptation </a:t>
            </a:r>
            <a:r>
              <a:rPr lang="en-US" altLang="ja-JP" dirty="0">
                <a:solidFill>
                  <a:schemeClr val="tx1"/>
                </a:solidFill>
              </a:rPr>
              <a:t>/ </a:t>
            </a:r>
            <a:r>
              <a:rPr lang="en-US" altLang="ja-JP" dirty="0" smtClean="0">
                <a:solidFill>
                  <a:schemeClr val="tx1"/>
                </a:solidFill>
              </a:rPr>
              <a:t>learning </a:t>
            </a:r>
            <a:r>
              <a:rPr lang="en-US" altLang="ja-JP" dirty="0">
                <a:solidFill>
                  <a:schemeClr val="tx1"/>
                </a:solidFill>
              </a:rPr>
              <a:t>by themselves</a:t>
            </a: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" name="18 CuadroTexto"/>
          <p:cNvSpPr txBox="1"/>
          <p:nvPr/>
        </p:nvSpPr>
        <p:spPr>
          <a:xfrm>
            <a:off x="285720" y="1571612"/>
            <a:ext cx="1908175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altLang="ja-JP" dirty="0">
                <a:solidFill>
                  <a:srgbClr val="FFFFFF"/>
                </a:solidFill>
              </a:rPr>
              <a:t>Why there are four units for </a:t>
            </a:r>
            <a:r>
              <a:rPr lang="en-US" altLang="ja-JP" dirty="0" smtClean="0">
                <a:solidFill>
                  <a:srgbClr val="FFFFFF"/>
                </a:solidFill>
              </a:rPr>
              <a:t>multiplication?</a:t>
            </a: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6446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214546" y="2428868"/>
            <a:ext cx="857256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14546" y="2428868"/>
            <a:ext cx="3857652" cy="1143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1928794" y="2714620"/>
            <a:ext cx="1357322" cy="7858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H="1">
            <a:off x="1285852" y="3214686"/>
            <a:ext cx="2643206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on Netvurak\Desktop\Mathematics\IMG_17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08" y="6357958"/>
            <a:ext cx="20320000" cy="10453654"/>
          </a:xfrm>
          <a:prstGeom prst="rect">
            <a:avLst/>
          </a:prstGeom>
          <a:noFill/>
        </p:spPr>
      </p:pic>
      <p:pic>
        <p:nvPicPr>
          <p:cNvPr id="1029" name="Picture 5" descr="C:\Users\Ron Netvurak\Desktop\Mathematics\IMG_1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3929090" cy="2071702"/>
          </a:xfrm>
          <a:prstGeom prst="rect">
            <a:avLst/>
          </a:prstGeom>
          <a:noFill/>
        </p:spPr>
      </p:pic>
      <p:sp>
        <p:nvSpPr>
          <p:cNvPr id="12" name="Oval Callout 11"/>
          <p:cNvSpPr/>
          <p:nvPr/>
        </p:nvSpPr>
        <p:spPr>
          <a:xfrm>
            <a:off x="3571868" y="0"/>
            <a:ext cx="2643174" cy="642918"/>
          </a:xfrm>
          <a:prstGeom prst="wedgeEllipseCallout">
            <a:avLst>
              <a:gd name="adj1" fmla="val -27972"/>
              <a:gd name="adj2" fmla="val 963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Chapter: 1 </a:t>
            </a:r>
            <a:r>
              <a:rPr lang="en-AU" dirty="0" smtClean="0"/>
              <a:t>Meaning</a:t>
            </a:r>
            <a:endParaRPr lang="en-AU" dirty="0"/>
          </a:p>
        </p:txBody>
      </p:sp>
      <p:sp>
        <p:nvSpPr>
          <p:cNvPr id="13" name="Oval Callout 12"/>
          <p:cNvSpPr/>
          <p:nvPr/>
        </p:nvSpPr>
        <p:spPr>
          <a:xfrm>
            <a:off x="6429388" y="0"/>
            <a:ext cx="2714612" cy="78579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Chapter:2</a:t>
            </a:r>
            <a:r>
              <a:rPr lang="en-AU" dirty="0" smtClean="0"/>
              <a:t> Learning how to learn</a:t>
            </a:r>
            <a:endParaRPr lang="en-AU" dirty="0"/>
          </a:p>
        </p:txBody>
      </p:sp>
      <p:sp>
        <p:nvSpPr>
          <p:cNvPr id="14" name="Oval Callout 13"/>
          <p:cNvSpPr/>
          <p:nvPr/>
        </p:nvSpPr>
        <p:spPr>
          <a:xfrm>
            <a:off x="0" y="5786454"/>
            <a:ext cx="4214842" cy="1071546"/>
          </a:xfrm>
          <a:prstGeom prst="wedgeEllipseCallout">
            <a:avLst>
              <a:gd name="adj1" fmla="val -29397"/>
              <a:gd name="adj2" fmla="val -63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Chapter :3 </a:t>
            </a:r>
            <a:r>
              <a:rPr lang="en-AU" dirty="0" smtClean="0"/>
              <a:t>Application/Adaption/Learning by themselves</a:t>
            </a:r>
            <a:endParaRPr lang="en-AU" dirty="0"/>
          </a:p>
        </p:txBody>
      </p:sp>
      <p:sp>
        <p:nvSpPr>
          <p:cNvPr id="20" name="Oval Callout 19"/>
          <p:cNvSpPr/>
          <p:nvPr/>
        </p:nvSpPr>
        <p:spPr>
          <a:xfrm>
            <a:off x="6357950" y="6072206"/>
            <a:ext cx="2786050" cy="785794"/>
          </a:xfrm>
          <a:prstGeom prst="wedgeEllipseCallout">
            <a:avLst>
              <a:gd name="adj1" fmla="val -44219"/>
              <a:gd name="adj2" fmla="val -6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rgbClr val="FFFF00"/>
                </a:solidFill>
              </a:rPr>
              <a:t>Chapter :4 </a:t>
            </a:r>
            <a:r>
              <a:rPr lang="en-AU" dirty="0" smtClean="0"/>
              <a:t>Math world</a:t>
            </a:r>
            <a:endParaRPr lang="en-AU" dirty="0"/>
          </a:p>
        </p:txBody>
      </p:sp>
      <p:pic>
        <p:nvPicPr>
          <p:cNvPr id="1032" name="Picture 8" descr="C:\Users\Ron Netvurak\Desktop\Mathematics\IMG_17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39862380"/>
            <a:ext cx="7588232" cy="15240000"/>
          </a:xfrm>
          <a:prstGeom prst="rect">
            <a:avLst/>
          </a:prstGeom>
          <a:noFill/>
        </p:spPr>
      </p:pic>
      <p:pic>
        <p:nvPicPr>
          <p:cNvPr id="22" name="Picture 7" descr="C:\Users\Ron Netvurak\Desktop\Mathematics\IMG_17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00570"/>
            <a:ext cx="3357586" cy="1192635"/>
          </a:xfrm>
          <a:prstGeom prst="rect">
            <a:avLst/>
          </a:prstGeom>
          <a:noFill/>
        </p:spPr>
      </p:pic>
      <p:pic>
        <p:nvPicPr>
          <p:cNvPr id="1033" name="Picture 9" descr="C:\Users\Ron Netvurak\Desktop\Mathematics\IMG_17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785794"/>
            <a:ext cx="4214842" cy="1714512"/>
          </a:xfrm>
          <a:prstGeom prst="rect">
            <a:avLst/>
          </a:prstGeom>
          <a:noFill/>
        </p:spPr>
      </p:pic>
      <p:pic>
        <p:nvPicPr>
          <p:cNvPr id="1034" name="Picture 10" descr="C:\Users\Ron Netvurak\Desktop\Mathematics\IMG_17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4357694"/>
            <a:ext cx="3643339" cy="150019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285720" y="2500306"/>
            <a:ext cx="3357586" cy="923330"/>
          </a:xfrm>
          <a:prstGeom prst="rect">
            <a:avLst/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Children know the meaning of multiplication in the first chapter</a:t>
            </a:r>
            <a:endParaRPr lang="en-AU" dirty="0"/>
          </a:p>
        </p:txBody>
      </p:sp>
      <p:sp>
        <p:nvSpPr>
          <p:cNvPr id="37" name="TextBox 36"/>
          <p:cNvSpPr txBox="1"/>
          <p:nvPr/>
        </p:nvSpPr>
        <p:spPr>
          <a:xfrm>
            <a:off x="3857620" y="2643182"/>
            <a:ext cx="5072066" cy="64633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The children learn how  to learn by themselves after knowing the meaning of multiplication</a:t>
            </a:r>
            <a:endParaRPr lang="en-AU" dirty="0"/>
          </a:p>
        </p:txBody>
      </p:sp>
      <p:sp>
        <p:nvSpPr>
          <p:cNvPr id="38" name="TextBox 37"/>
          <p:cNvSpPr txBox="1"/>
          <p:nvPr/>
        </p:nvSpPr>
        <p:spPr>
          <a:xfrm>
            <a:off x="285720" y="3500438"/>
            <a:ext cx="3357586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Children can then apply the knowledge they gain from previous chapters</a:t>
            </a:r>
            <a:endParaRPr lang="en-AU" dirty="0"/>
          </a:p>
        </p:txBody>
      </p:sp>
      <p:sp>
        <p:nvSpPr>
          <p:cNvPr id="40" name="TextBox 39"/>
          <p:cNvSpPr txBox="1"/>
          <p:nvPr/>
        </p:nvSpPr>
        <p:spPr>
          <a:xfrm>
            <a:off x="3929058" y="3429000"/>
            <a:ext cx="4929222" cy="646331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Now the children can enjoy the math world after mastering the basic concept of Multiplication</a:t>
            </a:r>
            <a:endParaRPr lang="en-A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71934" y="1071546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5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AU" sz="4000" dirty="0" smtClean="0">
                <a:solidFill>
                  <a:srgbClr val="C00000"/>
                </a:solidFill>
              </a:rPr>
              <a:t>   OUTPUTS--by applying your learning in</a:t>
            </a:r>
            <a:br>
              <a:rPr lang="en-AU" sz="4000" dirty="0" smtClean="0">
                <a:solidFill>
                  <a:srgbClr val="C00000"/>
                </a:solidFill>
              </a:rPr>
            </a:br>
            <a:r>
              <a:rPr lang="en-AU" sz="4000" dirty="0" smtClean="0">
                <a:solidFill>
                  <a:srgbClr val="C00000"/>
                </a:solidFill>
              </a:rPr>
              <a:t>    Japan.                </a:t>
            </a:r>
            <a:r>
              <a:rPr lang="en-AU" sz="4000" dirty="0" smtClean="0">
                <a:solidFill>
                  <a:srgbClr val="FFFF00"/>
                </a:solidFill>
              </a:rPr>
              <a:t> applying your learning in Japan</a:t>
            </a:r>
            <a:endParaRPr lang="en-AU" sz="4000" dirty="0">
              <a:solidFill>
                <a:srgbClr val="FFFF00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>
          <a:xfrm>
            <a:off x="428596" y="2423160"/>
            <a:ext cx="4038600" cy="3291856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AU" sz="5400" dirty="0" smtClean="0">
                <a:solidFill>
                  <a:srgbClr val="FFFF00"/>
                </a:solidFill>
              </a:rPr>
              <a:t>Output: 1</a:t>
            </a:r>
          </a:p>
          <a:p>
            <a:r>
              <a:rPr lang="en-AU" sz="3200" dirty="0" smtClean="0"/>
              <a:t>—Teachers gain good knowledge about appropriate curriculum sequence.</a:t>
            </a:r>
            <a:endParaRPr lang="en-AU" sz="3200" dirty="0"/>
          </a:p>
        </p:txBody>
      </p:sp>
      <p:pic>
        <p:nvPicPr>
          <p:cNvPr id="2051" name="Picture 3" descr="I:\DCIM\100___01\IMG_17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554287"/>
            <a:ext cx="4214842" cy="3161131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AU" dirty="0" smtClean="0">
                <a:solidFill>
                  <a:srgbClr val="C00000"/>
                </a:solidFill>
              </a:rPr>
              <a:t>Output continue</a:t>
            </a:r>
            <a:endParaRPr lang="en-AU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AU" sz="5400" dirty="0" smtClean="0">
                <a:solidFill>
                  <a:srgbClr val="FFFF00"/>
                </a:solidFill>
              </a:rPr>
              <a:t>Output:2</a:t>
            </a:r>
          </a:p>
          <a:p>
            <a:r>
              <a:rPr lang="en-AU" sz="3600" dirty="0" smtClean="0"/>
              <a:t>---A text book is arrange in a meaningful order for each class</a:t>
            </a:r>
            <a:endParaRPr lang="en-AU" sz="3600" dirty="0"/>
          </a:p>
        </p:txBody>
      </p:sp>
      <p:sp>
        <p:nvSpPr>
          <p:cNvPr id="7" name="3 CuadroTexto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altLang="ja-JP" sz="3200" dirty="0">
                <a:solidFill>
                  <a:srgbClr val="FFFFFF"/>
                </a:solidFill>
              </a:rPr>
              <a:t>Configuration of the Textbook</a:t>
            </a:r>
            <a:endParaRPr lang="ja-JP" altLang="en-US" sz="3200">
              <a:solidFill>
                <a:srgbClr val="FFFFFF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143504" y="3000373"/>
            <a:ext cx="3071834" cy="3286148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vert="horz">
            <a:normAutofit fontScale="62500" lnSpcReduction="20000"/>
          </a:bodyPr>
          <a:lstStyle/>
          <a:p>
            <a:pPr marL="365760" lvl="3" indent="-182880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kumimoji="0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47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Introduction</a:t>
            </a:r>
          </a:p>
          <a:p>
            <a:pPr marL="182880" lvl="3" indent="-182880">
              <a:spcBef>
                <a:spcPct val="20000"/>
              </a:spcBef>
              <a:buClr>
                <a:schemeClr val="tx2"/>
              </a:buClr>
            </a:pPr>
            <a:r>
              <a:rPr lang="en-US" altLang="ja-JP" sz="2600" dirty="0" smtClean="0"/>
              <a:t>.</a:t>
            </a:r>
            <a:r>
              <a:rPr kumimoji="0" lang="en-U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textbook presents familiar topics to stimulate the pupils’ interest and concern.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47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purpose of this component is for all pupils to refine their abilities.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altLang="ja-JP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475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  <a:endParaRPr kumimoji="0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textbook presents problems for teachers to check the pupils’ understanding</a:t>
            </a:r>
            <a:endParaRPr kumimoji="0" lang="ja-JP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327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AU" dirty="0" smtClean="0"/>
              <a:t> ACTIVITIES</a:t>
            </a:r>
            <a:br>
              <a:rPr lang="en-AU" dirty="0" smtClean="0"/>
            </a:br>
            <a:r>
              <a:rPr lang="en-AU" sz="2700" dirty="0" smtClean="0">
                <a:solidFill>
                  <a:srgbClr val="FF0000"/>
                </a:solidFill>
              </a:rPr>
              <a:t>Output:1-Teacher s gain good knowledge about the appropriate curriculum sequence</a:t>
            </a:r>
            <a:endParaRPr lang="en-AU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2"/>
            </a:solidFill>
          </a:ln>
        </p:spPr>
        <p:txBody>
          <a:bodyPr/>
          <a:lstStyle/>
          <a:p>
            <a:r>
              <a:rPr lang="en-AU" dirty="0" smtClean="0"/>
              <a:t>ACTIVITY—</a:t>
            </a:r>
            <a:r>
              <a:rPr lang="en-AU" sz="3600" dirty="0" smtClean="0"/>
              <a:t>1.1</a:t>
            </a:r>
          </a:p>
          <a:p>
            <a:r>
              <a:rPr lang="en-AU" sz="2800" dirty="0" smtClean="0"/>
              <a:t>To conduct a workshop for the teachers to know about the multiplication chapters in the Japanese text book.</a:t>
            </a:r>
            <a:endParaRPr lang="en-AU" sz="2800" dirty="0"/>
          </a:p>
        </p:txBody>
      </p:sp>
      <p:pic>
        <p:nvPicPr>
          <p:cNvPr id="3074" name="Picture 2" descr="C:\Users\Ron Netvurak\Desktop\IMG_0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1613" y="1857364"/>
            <a:ext cx="2202387" cy="1651790"/>
          </a:xfrm>
          <a:prstGeom prst="rect">
            <a:avLst/>
          </a:prstGeom>
          <a:noFill/>
        </p:spPr>
      </p:pic>
      <p:pic>
        <p:nvPicPr>
          <p:cNvPr id="3075" name="Picture 3" descr="C:\Users\Ron Netvurak\Desktop\IMG_0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928802"/>
            <a:ext cx="2143140" cy="1571636"/>
          </a:xfrm>
          <a:prstGeom prst="rect">
            <a:avLst/>
          </a:prstGeom>
          <a:noFill/>
        </p:spPr>
      </p:pic>
      <p:pic>
        <p:nvPicPr>
          <p:cNvPr id="3076" name="Picture 4" descr="I:\DCIM\100___01\IMG_1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500437"/>
            <a:ext cx="3143240" cy="206996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3077" name="Picture 5" descr="C:\Users\Ron Netvurak\Desktop\IMG_04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429264"/>
            <a:ext cx="2285984" cy="1428736"/>
          </a:xfrm>
          <a:prstGeom prst="rect">
            <a:avLst/>
          </a:prstGeom>
          <a:noFill/>
        </p:spPr>
      </p:pic>
      <p:pic>
        <p:nvPicPr>
          <p:cNvPr id="3079" name="Picture 7" descr="G:\Picture 6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429264"/>
            <a:ext cx="2286016" cy="1571612"/>
          </a:xfrm>
          <a:prstGeom prst="rect">
            <a:avLst/>
          </a:prstGeom>
          <a:noFill/>
        </p:spPr>
      </p:pic>
      <p:pic>
        <p:nvPicPr>
          <p:cNvPr id="3081" name="Picture 9" descr="G:\Picture 1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571876"/>
            <a:ext cx="1357323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163279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tx1"/>
                </a:solidFill>
              </a:rPr>
              <a:t>Activities continue</a:t>
            </a:r>
            <a:br>
              <a:rPr lang="en-AU" dirty="0" smtClean="0">
                <a:solidFill>
                  <a:schemeClr val="tx1"/>
                </a:solidFill>
              </a:rPr>
            </a:br>
            <a:r>
              <a:rPr lang="en-AU" sz="3600" dirty="0" smtClean="0">
                <a:solidFill>
                  <a:srgbClr val="FF0000"/>
                </a:solidFill>
              </a:rPr>
              <a:t>Output :2 </a:t>
            </a:r>
            <a:r>
              <a:rPr lang="en-AU" sz="3100" dirty="0" smtClean="0">
                <a:solidFill>
                  <a:srgbClr val="FF0000"/>
                </a:solidFill>
              </a:rPr>
              <a:t>A text book is arrange in a meaningful order for each class</a:t>
            </a:r>
            <a:endParaRPr lang="en-AU" sz="3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en-AU" dirty="0" smtClean="0"/>
              <a:t>Activity 2-1 To contact a workshop for the teachers to rearrange Multiplication chapters in a meaningful order(Make a plan of operation )</a:t>
            </a:r>
            <a:endParaRPr lang="en-AU" dirty="0"/>
          </a:p>
        </p:txBody>
      </p:sp>
      <p:pic>
        <p:nvPicPr>
          <p:cNvPr id="4098" name="Picture 2" descr="C:\Users\Ron Netvurak\Desktop\IMG_0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4500570"/>
            <a:ext cx="2000264" cy="1234284"/>
          </a:xfrm>
          <a:prstGeom prst="rect">
            <a:avLst/>
          </a:prstGeom>
          <a:noFill/>
        </p:spPr>
      </p:pic>
      <p:pic>
        <p:nvPicPr>
          <p:cNvPr id="4099" name="Picture 3" descr="C:\Users\Ron Netvurak\Desktop\IMG_0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3214686"/>
            <a:ext cx="2071702" cy="1214446"/>
          </a:xfrm>
          <a:prstGeom prst="rect">
            <a:avLst/>
          </a:prstGeom>
          <a:noFill/>
        </p:spPr>
      </p:pic>
      <p:pic>
        <p:nvPicPr>
          <p:cNvPr id="4100" name="Picture 4" descr="G:\Picture 1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74" y="4429132"/>
            <a:ext cx="1928826" cy="1289047"/>
          </a:xfrm>
          <a:prstGeom prst="rect">
            <a:avLst/>
          </a:prstGeom>
          <a:noFill/>
        </p:spPr>
      </p:pic>
      <p:pic>
        <p:nvPicPr>
          <p:cNvPr id="4101" name="Picture 5" descr="G:\Picture 1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5643578"/>
            <a:ext cx="2155858" cy="1214422"/>
          </a:xfrm>
          <a:prstGeom prst="rect">
            <a:avLst/>
          </a:prstGeom>
          <a:noFill/>
        </p:spPr>
      </p:pic>
      <p:pic>
        <p:nvPicPr>
          <p:cNvPr id="4102" name="Picture 6" descr="G:\Picture 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926142"/>
            <a:ext cx="1656137" cy="931858"/>
          </a:xfrm>
          <a:prstGeom prst="rect">
            <a:avLst/>
          </a:prstGeom>
          <a:noFill/>
        </p:spPr>
      </p:pic>
      <p:sp>
        <p:nvSpPr>
          <p:cNvPr id="10" name="Cloud Callout 9"/>
          <p:cNvSpPr/>
          <p:nvPr/>
        </p:nvSpPr>
        <p:spPr>
          <a:xfrm>
            <a:off x="4500562" y="1785926"/>
            <a:ext cx="4643438" cy="1398466"/>
          </a:xfrm>
          <a:prstGeom prst="cloudCallout">
            <a:avLst>
              <a:gd name="adj1" fmla="val -7816"/>
              <a:gd name="adj2" fmla="val 15272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Children know the </a:t>
            </a:r>
            <a:r>
              <a:rPr lang="en-AU" dirty="0" smtClean="0">
                <a:solidFill>
                  <a:srgbClr val="FF0000"/>
                </a:solidFill>
              </a:rPr>
              <a:t>MEANING </a:t>
            </a:r>
            <a:r>
              <a:rPr lang="en-AU" dirty="0" smtClean="0"/>
              <a:t>, how to </a:t>
            </a:r>
            <a:r>
              <a:rPr lang="en-AU" dirty="0" smtClean="0">
                <a:solidFill>
                  <a:srgbClr val="0070C0"/>
                </a:solidFill>
              </a:rPr>
              <a:t>COSTRUCT</a:t>
            </a:r>
            <a:r>
              <a:rPr lang="en-AU" dirty="0" smtClean="0"/>
              <a:t> and </a:t>
            </a:r>
            <a:r>
              <a:rPr lang="en-A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APPLY </a:t>
            </a:r>
            <a:r>
              <a:rPr lang="en-AU" dirty="0" smtClean="0"/>
              <a:t>MULTIPLICATION ???????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1209</TotalTime>
  <Words>424</Words>
  <Application>Microsoft Office PowerPoint</Application>
  <PresentationFormat>On-screen Show (4:3)</PresentationFormat>
  <Paragraphs>66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Slide 1</vt:lpstr>
      <vt:lpstr>Slide 2</vt:lpstr>
      <vt:lpstr>Slide 3</vt:lpstr>
      <vt:lpstr>Slide 4</vt:lpstr>
      <vt:lpstr>Slide 5</vt:lpstr>
      <vt:lpstr>   OUTPUTS--by applying your learning in     Japan.                 applying your learning in Japan</vt:lpstr>
      <vt:lpstr>Output continue</vt:lpstr>
      <vt:lpstr> ACTIVITIES Output:1-Teacher s gain good knowledge about the appropriate curriculum sequence</vt:lpstr>
      <vt:lpstr>Activities continue Output :2 A text book is arrange in a meaningful order for each class</vt:lpstr>
      <vt:lpstr> Activity continue</vt:lpstr>
      <vt:lpstr>Thankyou very much for listening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Ron Netvurak</dc:creator>
  <cp:lastModifiedBy>Ron Netvurak</cp:lastModifiedBy>
  <cp:revision>155</cp:revision>
  <dcterms:created xsi:type="dcterms:W3CDTF">2012-02-28T11:43:52Z</dcterms:created>
  <dcterms:modified xsi:type="dcterms:W3CDTF">2012-03-01T01:31:18Z</dcterms:modified>
</cp:coreProperties>
</file>