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8" r:id="rId2"/>
    <p:sldId id="256" r:id="rId3"/>
    <p:sldId id="257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78" d="100"/>
          <a:sy n="78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85527-6234-4ABE-85EE-6EC042057DDE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3A9A4-6CF6-46F8-84F4-63201705954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3A9A4-6CF6-46F8-84F4-63201705954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3A9A4-6CF6-46F8-84F4-63201705954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altLang="ja-JP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altLang="ja-JP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8189-39A7-48D0-AAD1-937996685E4E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698B-D225-4316-ACA7-431ED6BF9C8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altLang="ja-JP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altLang="ja-JP" smtClean="0"/>
              <a:t>Haga clic para modificar el estilo de texto del patrón</a:t>
            </a:r>
          </a:p>
          <a:p>
            <a:pPr lvl="1" eaLnBrk="1" latinLnBrk="0" hangingPunct="1"/>
            <a:r>
              <a:rPr lang="es-ES" altLang="ja-JP" smtClean="0"/>
              <a:t>Segundo nivel</a:t>
            </a:r>
          </a:p>
          <a:p>
            <a:pPr lvl="2" eaLnBrk="1" latinLnBrk="0" hangingPunct="1"/>
            <a:r>
              <a:rPr lang="es-ES" altLang="ja-JP" smtClean="0"/>
              <a:t>Tercer nivel</a:t>
            </a:r>
          </a:p>
          <a:p>
            <a:pPr lvl="3" eaLnBrk="1" latinLnBrk="0" hangingPunct="1"/>
            <a:r>
              <a:rPr lang="es-ES" altLang="ja-JP" smtClean="0"/>
              <a:t>Cuarto nivel</a:t>
            </a:r>
          </a:p>
          <a:p>
            <a:pPr lvl="4" eaLnBrk="1" latinLnBrk="0" hangingPunct="1"/>
            <a:r>
              <a:rPr lang="es-ES" altLang="ja-JP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8189-39A7-48D0-AAD1-937996685E4E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698B-D225-4316-ACA7-431ED6BF9C8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altLang="ja-JP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altLang="ja-JP" smtClean="0"/>
              <a:t>Haga clic para modificar el estilo de texto del patrón</a:t>
            </a:r>
          </a:p>
          <a:p>
            <a:pPr lvl="1" eaLnBrk="1" latinLnBrk="0" hangingPunct="1"/>
            <a:r>
              <a:rPr lang="es-ES" altLang="ja-JP" smtClean="0"/>
              <a:t>Segundo nivel</a:t>
            </a:r>
          </a:p>
          <a:p>
            <a:pPr lvl="2" eaLnBrk="1" latinLnBrk="0" hangingPunct="1"/>
            <a:r>
              <a:rPr lang="es-ES" altLang="ja-JP" smtClean="0"/>
              <a:t>Tercer nivel</a:t>
            </a:r>
          </a:p>
          <a:p>
            <a:pPr lvl="3" eaLnBrk="1" latinLnBrk="0" hangingPunct="1"/>
            <a:r>
              <a:rPr lang="es-ES" altLang="ja-JP" smtClean="0"/>
              <a:t>Cuarto nivel</a:t>
            </a:r>
          </a:p>
          <a:p>
            <a:pPr lvl="4" eaLnBrk="1" latinLnBrk="0" hangingPunct="1"/>
            <a:r>
              <a:rPr lang="es-ES" altLang="ja-JP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8189-39A7-48D0-AAD1-937996685E4E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698B-D225-4316-ACA7-431ED6BF9C8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altLang="ja-JP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altLang="ja-JP" smtClean="0"/>
              <a:t>Haga clic para modificar el estilo de texto del patrón</a:t>
            </a:r>
          </a:p>
          <a:p>
            <a:pPr lvl="1" eaLnBrk="1" latinLnBrk="0" hangingPunct="1"/>
            <a:r>
              <a:rPr lang="es-ES" altLang="ja-JP" smtClean="0"/>
              <a:t>Segundo nivel</a:t>
            </a:r>
          </a:p>
          <a:p>
            <a:pPr lvl="2" eaLnBrk="1" latinLnBrk="0" hangingPunct="1"/>
            <a:r>
              <a:rPr lang="es-ES" altLang="ja-JP" smtClean="0"/>
              <a:t>Tercer nivel</a:t>
            </a:r>
          </a:p>
          <a:p>
            <a:pPr lvl="3" eaLnBrk="1" latinLnBrk="0" hangingPunct="1"/>
            <a:r>
              <a:rPr lang="es-ES" altLang="ja-JP" smtClean="0"/>
              <a:t>Cuarto nivel</a:t>
            </a:r>
          </a:p>
          <a:p>
            <a:pPr lvl="4" eaLnBrk="1" latinLnBrk="0" hangingPunct="1"/>
            <a:r>
              <a:rPr lang="es-ES" altLang="ja-JP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8189-39A7-48D0-AAD1-937996685E4E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698B-D225-4316-ACA7-431ED6BF9C8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altLang="ja-JP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altLang="ja-JP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8189-39A7-48D0-AAD1-937996685E4E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698B-D225-4316-ACA7-431ED6BF9C8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altLang="ja-JP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altLang="ja-JP" smtClean="0"/>
              <a:t>Haga clic para modificar el estilo de texto del patrón</a:t>
            </a:r>
          </a:p>
          <a:p>
            <a:pPr lvl="1" eaLnBrk="1" latinLnBrk="0" hangingPunct="1"/>
            <a:r>
              <a:rPr lang="es-ES" altLang="ja-JP" smtClean="0"/>
              <a:t>Segundo nivel</a:t>
            </a:r>
          </a:p>
          <a:p>
            <a:pPr lvl="2" eaLnBrk="1" latinLnBrk="0" hangingPunct="1"/>
            <a:r>
              <a:rPr lang="es-ES" altLang="ja-JP" smtClean="0"/>
              <a:t>Tercer nivel</a:t>
            </a:r>
          </a:p>
          <a:p>
            <a:pPr lvl="3" eaLnBrk="1" latinLnBrk="0" hangingPunct="1"/>
            <a:r>
              <a:rPr lang="es-ES" altLang="ja-JP" smtClean="0"/>
              <a:t>Cuarto nivel</a:t>
            </a:r>
          </a:p>
          <a:p>
            <a:pPr lvl="4" eaLnBrk="1" latinLnBrk="0" hangingPunct="1"/>
            <a:r>
              <a:rPr lang="es-ES" altLang="ja-JP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altLang="ja-JP" smtClean="0"/>
              <a:t>Haga clic para modificar el estilo de texto del patrón</a:t>
            </a:r>
          </a:p>
          <a:p>
            <a:pPr lvl="1" eaLnBrk="1" latinLnBrk="0" hangingPunct="1"/>
            <a:r>
              <a:rPr lang="es-ES" altLang="ja-JP" smtClean="0"/>
              <a:t>Segundo nivel</a:t>
            </a:r>
          </a:p>
          <a:p>
            <a:pPr lvl="2" eaLnBrk="1" latinLnBrk="0" hangingPunct="1"/>
            <a:r>
              <a:rPr lang="es-ES" altLang="ja-JP" smtClean="0"/>
              <a:t>Tercer nivel</a:t>
            </a:r>
          </a:p>
          <a:p>
            <a:pPr lvl="3" eaLnBrk="1" latinLnBrk="0" hangingPunct="1"/>
            <a:r>
              <a:rPr lang="es-ES" altLang="ja-JP" smtClean="0"/>
              <a:t>Cuarto nivel</a:t>
            </a:r>
          </a:p>
          <a:p>
            <a:pPr lvl="4" eaLnBrk="1" latinLnBrk="0" hangingPunct="1"/>
            <a:r>
              <a:rPr lang="es-ES" altLang="ja-JP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8189-39A7-48D0-AAD1-937996685E4E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698B-D225-4316-ACA7-431ED6BF9C8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altLang="ja-JP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altLang="ja-JP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altLang="ja-JP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altLang="ja-JP" smtClean="0"/>
              <a:t>Haga clic para modificar el estilo de texto del patrón</a:t>
            </a:r>
          </a:p>
          <a:p>
            <a:pPr lvl="1" eaLnBrk="1" latinLnBrk="0" hangingPunct="1"/>
            <a:r>
              <a:rPr lang="es-ES" altLang="ja-JP" smtClean="0"/>
              <a:t>Segundo nivel</a:t>
            </a:r>
          </a:p>
          <a:p>
            <a:pPr lvl="2" eaLnBrk="1" latinLnBrk="0" hangingPunct="1"/>
            <a:r>
              <a:rPr lang="es-ES" altLang="ja-JP" smtClean="0"/>
              <a:t>Tercer nivel</a:t>
            </a:r>
          </a:p>
          <a:p>
            <a:pPr lvl="3" eaLnBrk="1" latinLnBrk="0" hangingPunct="1"/>
            <a:r>
              <a:rPr lang="es-ES" altLang="ja-JP" smtClean="0"/>
              <a:t>Cuarto nivel</a:t>
            </a:r>
          </a:p>
          <a:p>
            <a:pPr lvl="4" eaLnBrk="1" latinLnBrk="0" hangingPunct="1"/>
            <a:r>
              <a:rPr lang="es-ES" altLang="ja-JP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altLang="ja-JP" smtClean="0"/>
              <a:t>Haga clic para modificar el estilo de texto del patrón</a:t>
            </a:r>
          </a:p>
          <a:p>
            <a:pPr lvl="1" eaLnBrk="1" latinLnBrk="0" hangingPunct="1"/>
            <a:r>
              <a:rPr lang="es-ES" altLang="ja-JP" smtClean="0"/>
              <a:t>Segundo nivel</a:t>
            </a:r>
          </a:p>
          <a:p>
            <a:pPr lvl="2" eaLnBrk="1" latinLnBrk="0" hangingPunct="1"/>
            <a:r>
              <a:rPr lang="es-ES" altLang="ja-JP" smtClean="0"/>
              <a:t>Tercer nivel</a:t>
            </a:r>
          </a:p>
          <a:p>
            <a:pPr lvl="3" eaLnBrk="1" latinLnBrk="0" hangingPunct="1"/>
            <a:r>
              <a:rPr lang="es-ES" altLang="ja-JP" smtClean="0"/>
              <a:t>Cuarto nivel</a:t>
            </a:r>
          </a:p>
          <a:p>
            <a:pPr lvl="4" eaLnBrk="1" latinLnBrk="0" hangingPunct="1"/>
            <a:r>
              <a:rPr lang="es-ES" altLang="ja-JP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8189-39A7-48D0-AAD1-937996685E4E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698B-D225-4316-ACA7-431ED6BF9C8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altLang="ja-JP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8189-39A7-48D0-AAD1-937996685E4E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698B-D225-4316-ACA7-431ED6BF9C8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8189-39A7-48D0-AAD1-937996685E4E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698B-D225-4316-ACA7-431ED6BF9C8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altLang="ja-JP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altLang="ja-JP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altLang="ja-JP" smtClean="0"/>
              <a:t>Haga clic para modificar el estilo de texto del patrón</a:t>
            </a:r>
          </a:p>
          <a:p>
            <a:pPr lvl="1" eaLnBrk="1" latinLnBrk="0" hangingPunct="1"/>
            <a:r>
              <a:rPr lang="es-ES" altLang="ja-JP" smtClean="0"/>
              <a:t>Segundo nivel</a:t>
            </a:r>
          </a:p>
          <a:p>
            <a:pPr lvl="2" eaLnBrk="1" latinLnBrk="0" hangingPunct="1"/>
            <a:r>
              <a:rPr lang="es-ES" altLang="ja-JP" smtClean="0"/>
              <a:t>Tercer nivel</a:t>
            </a:r>
          </a:p>
          <a:p>
            <a:pPr lvl="3" eaLnBrk="1" latinLnBrk="0" hangingPunct="1"/>
            <a:r>
              <a:rPr lang="es-ES" altLang="ja-JP" smtClean="0"/>
              <a:t>Cuarto nivel</a:t>
            </a:r>
          </a:p>
          <a:p>
            <a:pPr lvl="4" eaLnBrk="1" latinLnBrk="0" hangingPunct="1"/>
            <a:r>
              <a:rPr lang="es-ES" altLang="ja-JP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8189-39A7-48D0-AAD1-937996685E4E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698B-D225-4316-ACA7-431ED6BF9C8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altLang="ja-JP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altLang="ja-JP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8189-39A7-48D0-AAD1-937996685E4E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2E698B-D225-4316-ACA7-431ED6BF9C8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altLang="ja-JP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altLang="ja-JP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altLang="ja-JP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altLang="ja-JP" smtClean="0"/>
              <a:t>Segundo nivel</a:t>
            </a:r>
          </a:p>
          <a:p>
            <a:pPr lvl="2" eaLnBrk="1" latinLnBrk="0" hangingPunct="1"/>
            <a:r>
              <a:rPr kumimoji="0" lang="es-ES" altLang="ja-JP" smtClean="0"/>
              <a:t>Tercer nivel</a:t>
            </a:r>
          </a:p>
          <a:p>
            <a:pPr lvl="3" eaLnBrk="1" latinLnBrk="0" hangingPunct="1"/>
            <a:r>
              <a:rPr kumimoji="0" lang="es-ES" altLang="ja-JP" smtClean="0"/>
              <a:t>Cuarto nivel</a:t>
            </a:r>
          </a:p>
          <a:p>
            <a:pPr lvl="4" eaLnBrk="1" latinLnBrk="0" hangingPunct="1"/>
            <a:r>
              <a:rPr kumimoji="0" lang="es-ES" altLang="ja-JP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778189-39A7-48D0-AAD1-937996685E4E}" type="datetimeFigureOut">
              <a:rPr lang="en-US" smtClean="0"/>
              <a:pPr/>
              <a:t>3/1/2012</a:t>
            </a:fld>
            <a:endParaRPr lang="en-U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2E698B-D225-4316-ACA7-431ED6BF9C86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/>
            </a:r>
            <a:br>
              <a:rPr lang="en-US" sz="4900" b="1" dirty="0"/>
            </a:br>
            <a:r>
              <a:rPr lang="ja-JP" altLang="en-US" sz="4900" b="1" dirty="0" smtClean="0"/>
              <a:t>　　　　　　　</a:t>
            </a:r>
            <a:r>
              <a:rPr lang="en-US" dirty="0"/>
              <a:t/>
            </a:r>
            <a:br>
              <a:rPr lang="en-US" dirty="0"/>
            </a:br>
            <a:r>
              <a:rPr lang="en-US" altLang="ja-JP" sz="5400" b="1" dirty="0" smtClean="0"/>
              <a:t> Action Plan </a:t>
            </a:r>
            <a:endParaRPr lang="en-US" dirty="0"/>
          </a:p>
        </p:txBody>
      </p:sp>
      <p:pic>
        <p:nvPicPr>
          <p:cNvPr id="5" name="4 Imagen" descr="1-24%2000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667000"/>
            <a:ext cx="4114800" cy="37338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57200" y="2057400"/>
            <a:ext cx="3962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en-US" altLang="ja-JP" b="1" dirty="0" smtClean="0"/>
              <a:t>The J1100711 Group Training Course on </a:t>
            </a:r>
            <a:endParaRPr lang="en-US" altLang="ja-JP" dirty="0" smtClean="0"/>
          </a:p>
          <a:p>
            <a:pPr algn="ctr">
              <a:lnSpc>
                <a:spcPct val="200000"/>
              </a:lnSpc>
              <a:buNone/>
            </a:pPr>
            <a:r>
              <a:rPr lang="en-US" altLang="ja-JP" sz="2400" b="1" dirty="0" smtClean="0">
                <a:solidFill>
                  <a:schemeClr val="accent5">
                    <a:lumMod val="50000"/>
                  </a:schemeClr>
                </a:solidFill>
              </a:rPr>
              <a:t>“IMPROVING TEACHING METHODS IN MATHEMATICS IN PRIMARY EDUCATION” </a:t>
            </a:r>
            <a:endParaRPr lang="en-US" altLang="ja-JP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6" name="Picture 7" descr="C:\Users\user\Desktop\Ton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676400"/>
            <a:ext cx="990600" cy="762000"/>
          </a:xfrm>
          <a:prstGeom prst="rect">
            <a:avLst/>
          </a:prstGeom>
          <a:noFill/>
        </p:spPr>
      </p:pic>
      <p:pic>
        <p:nvPicPr>
          <p:cNvPr id="8" name="Picture 10" descr="C:\Users\user\Desktop\Jap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676400"/>
            <a:ext cx="1102058" cy="7286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868362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Plan of operation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70989" cy="5815584"/>
        </p:xfrm>
        <a:graphic>
          <a:graphicData uri="http://schemas.openxmlformats.org/drawingml/2006/table">
            <a:tbl>
              <a:tblPr firstRow="1" bandRow="1"/>
              <a:tblGrid>
                <a:gridCol w="533401"/>
                <a:gridCol w="1066800"/>
                <a:gridCol w="1143000"/>
                <a:gridCol w="200188"/>
                <a:gridCol w="200188"/>
                <a:gridCol w="200188"/>
                <a:gridCol w="200188"/>
                <a:gridCol w="200188"/>
                <a:gridCol w="200188"/>
                <a:gridCol w="200188"/>
                <a:gridCol w="200188"/>
                <a:gridCol w="227176"/>
                <a:gridCol w="200188"/>
                <a:gridCol w="200188"/>
                <a:gridCol w="200188"/>
                <a:gridCol w="990600"/>
                <a:gridCol w="950544"/>
                <a:gridCol w="762000"/>
                <a:gridCol w="609600"/>
                <a:gridCol w="685800"/>
              </a:tblGrid>
              <a:tr h="6188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Palatino Linotype"/>
                          <a:ea typeface="MS PGothic"/>
                          <a:cs typeface="Arial"/>
                        </a:rPr>
                        <a:t>Output</a:t>
                      </a:r>
                      <a:endParaRPr lang="en-US" sz="1050" kern="100" dirty="0">
                        <a:latin typeface="Century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Palatino Linotype"/>
                          <a:ea typeface="MS PGothic"/>
                          <a:cs typeface="Arial"/>
                        </a:rPr>
                        <a:t>No.</a:t>
                      </a:r>
                      <a:endParaRPr lang="en-US" sz="1050" kern="100" dirty="0"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Palatino Linotype"/>
                          <a:ea typeface="MS PGothic"/>
                          <a:cs typeface="Arial"/>
                        </a:rPr>
                        <a:t>Output</a:t>
                      </a:r>
                      <a:endParaRPr lang="en-US" sz="1050" kern="100" dirty="0">
                        <a:latin typeface="Century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Palatino Linotype"/>
                          <a:ea typeface="MS PGothic"/>
                          <a:cs typeface="Arial"/>
                        </a:rPr>
                        <a:t>No.</a:t>
                      </a:r>
                      <a:endParaRPr lang="en-US" sz="1050" kern="100" dirty="0"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Expected results</a:t>
                      </a:r>
                      <a:endParaRPr lang="en-US" sz="1100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/>
                </a:tc>
                <a:tc gridSpan="12"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Schedule(Months of Year)</a:t>
                      </a:r>
                    </a:p>
                    <a:p>
                      <a:endParaRPr lang="en-US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1    2    3     4    5     6    7    8   9  10  11 12</a:t>
                      </a:r>
                      <a:endParaRPr lang="en-US" sz="1050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Persons in charge</a:t>
                      </a:r>
                      <a:endParaRPr lang="en-US" sz="1100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Implementers</a:t>
                      </a:r>
                      <a:endParaRPr lang="en-US" sz="1050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Materials, equipments</a:t>
                      </a:r>
                      <a:endParaRPr lang="en-US" sz="1050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</a:t>
                      </a:r>
                      <a:endParaRPr lang="en-US" sz="1000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Remarks</a:t>
                      </a:r>
                      <a:endParaRPr lang="en-US" sz="1050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/>
                </a:tc>
              </a:tr>
              <a:tr h="5019924">
                <a:tc>
                  <a:txBody>
                    <a:bodyPr/>
                    <a:lstStyle/>
                    <a:p>
                      <a:endParaRPr lang="en-US" b="0" cap="none" spc="0" dirty="0" smtClean="0">
                        <a:ln w="18415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  <a:p>
                      <a:endParaRPr lang="en-US" b="0" cap="none" spc="0" dirty="0" smtClean="0">
                        <a:ln w="18415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b="0" cap="none" spc="0" dirty="0">
                        <a:ln w="18415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altLang="ja-JP" sz="900" dirty="0" smtClean="0"/>
                        <a:t>  Activity1.1-Preparation of workshop training with district education officer and his assistant .</a:t>
                      </a:r>
                    </a:p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altLang="ja-JP" sz="900" dirty="0" smtClean="0"/>
                        <a:t> </a:t>
                      </a:r>
                      <a:r>
                        <a:rPr lang="en-US" altLang="ja-JP" sz="900" b="1" u="sng" dirty="0" smtClean="0"/>
                        <a:t>Activity 1-2</a:t>
                      </a:r>
                      <a:r>
                        <a:rPr lang="en-US" altLang="ja-JP" sz="900" dirty="0" smtClean="0"/>
                        <a:t>.- Preparing workshop schedule base on what I learn from Japan on this course. </a:t>
                      </a:r>
                    </a:p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altLang="ja-JP" sz="900" dirty="0" smtClean="0"/>
                        <a:t> Activity 1-3.- Conducting  workshop twice a month on the first and the second Friday starting on April to July.</a:t>
                      </a:r>
                    </a:p>
                    <a:p>
                      <a:pPr>
                        <a:buNone/>
                      </a:pPr>
                      <a:r>
                        <a:rPr lang="en-US" altLang="ja-JP" sz="900" dirty="0" smtClean="0"/>
                        <a:t> </a:t>
                      </a:r>
                      <a:r>
                        <a:rPr lang="en-US" altLang="ja-JP" sz="800" dirty="0" smtClean="0"/>
                        <a:t>Activity  1-4</a:t>
                      </a:r>
                      <a:r>
                        <a:rPr lang="en-US" altLang="ja-JP" sz="900" dirty="0" smtClean="0"/>
                        <a:t>.- Practice lesson study on August and September, two groups in August(last Friday )and  two groups in September(last Friday).</a:t>
                      </a: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ja-JP" alt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・</a:t>
                      </a: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 will agree both of the Education Officer to conduct a in-service training.</a:t>
                      </a:r>
                    </a:p>
                    <a:p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ja-JP" alt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・</a:t>
                      </a: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Teachers will happy to participate in the workshop and they will learn new teaching skills and new ideas.</a:t>
                      </a:r>
                    </a:p>
                    <a:p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ja-JP" alt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・</a:t>
                      </a: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Lesson study will implement and we will learn from each other’s throughout the year.</a:t>
                      </a:r>
                      <a:endParaRPr lang="en-US" sz="1050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endParaRPr lang="en-US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endParaRPr lang="en-US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endParaRPr lang="en-US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endParaRPr lang="en-US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endParaRPr lang="en-US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endParaRPr lang="en-US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Setikia.Vea.</a:t>
                      </a:r>
                    </a:p>
                    <a:p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(Education officer</a:t>
                      </a:r>
                      <a:endParaRPr lang="en-US" sz="1050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Vaita Kavaliku</a:t>
                      </a:r>
                    </a:p>
                    <a:p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Tuamelie Mahe.</a:t>
                      </a:r>
                      <a:endParaRPr lang="en-US" sz="1050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A4 Paper/pens.</a:t>
                      </a:r>
                    </a:p>
                    <a:p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Textbook/chalk /board</a:t>
                      </a:r>
                      <a:endParaRPr lang="en-US" sz="1050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en-US" sz="1050" b="0" kern="120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$3000</a:t>
                      </a:r>
                      <a:endParaRPr lang="en-US" sz="1050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endParaRPr lang="en-US" b="0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87394" marR="87394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477000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399" y="152401"/>
          <a:ext cx="8831359" cy="6477000"/>
        </p:xfrm>
        <a:graphic>
          <a:graphicData uri="http://schemas.openxmlformats.org/drawingml/2006/table">
            <a:tbl>
              <a:tblPr firstRow="1" bandRow="1"/>
              <a:tblGrid>
                <a:gridCol w="576338"/>
                <a:gridCol w="1080634"/>
                <a:gridCol w="792464"/>
                <a:gridCol w="217565"/>
                <a:gridCol w="222536"/>
                <a:gridCol w="208280"/>
                <a:gridCol w="208280"/>
                <a:gridCol w="216127"/>
                <a:gridCol w="216127"/>
                <a:gridCol w="216127"/>
                <a:gridCol w="216127"/>
                <a:gridCol w="216127"/>
                <a:gridCol w="208280"/>
                <a:gridCol w="223974"/>
                <a:gridCol w="216127"/>
                <a:gridCol w="648380"/>
                <a:gridCol w="792464"/>
                <a:gridCol w="792464"/>
                <a:gridCol w="432254"/>
                <a:gridCol w="1130684"/>
              </a:tblGrid>
              <a:tr h="6259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latin typeface="Palatino Linotype"/>
                          <a:ea typeface="MS PGothic"/>
                          <a:cs typeface="Arial"/>
                        </a:rPr>
                        <a:t>Output</a:t>
                      </a:r>
                      <a:endParaRPr lang="en-US" sz="900" kern="100" dirty="0">
                        <a:latin typeface="Century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latin typeface="Palatino Linotype"/>
                          <a:ea typeface="MS PGothic"/>
                          <a:cs typeface="Arial"/>
                        </a:rPr>
                        <a:t>No.</a:t>
                      </a:r>
                      <a:endParaRPr lang="en-US" sz="900" kern="100" dirty="0"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latin typeface="Palatino Linotype"/>
                          <a:ea typeface="MS PGothic"/>
                          <a:cs typeface="Arial"/>
                        </a:rPr>
                        <a:t>Activities</a:t>
                      </a:r>
                      <a:endParaRPr lang="en-US" sz="900" kern="100" dirty="0"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latin typeface="Palatino Linotype"/>
                          <a:ea typeface="MS PGothic"/>
                          <a:cs typeface="Arial"/>
                        </a:rPr>
                        <a:t>Expected results</a:t>
                      </a:r>
                      <a:endParaRPr lang="en-US" sz="900" kern="100" dirty="0"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1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latin typeface="Palatino Linotype"/>
                          <a:ea typeface="MS PGothic"/>
                          <a:cs typeface="Arial"/>
                        </a:rPr>
                        <a:t>Time Schedule(Months of Year</a:t>
                      </a:r>
                      <a:r>
                        <a:rPr lang="en-US" sz="900" b="1" kern="100" dirty="0" smtClean="0">
                          <a:latin typeface="Palatino Linotype"/>
                          <a:ea typeface="MS PGothic"/>
                          <a:cs typeface="Arial"/>
                        </a:rPr>
                        <a:t>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latin typeface="Century"/>
                        <a:ea typeface="MS Mincho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latin typeface="Palatino Linotype"/>
                          <a:ea typeface="MS PGothic"/>
                          <a:cs typeface="Arial"/>
                        </a:rPr>
                        <a:t>1     </a:t>
                      </a:r>
                      <a:r>
                        <a:rPr lang="en-US" sz="900" b="1" kern="100" dirty="0">
                          <a:latin typeface="Palatino Linotype"/>
                          <a:ea typeface="MS PGothic"/>
                          <a:cs typeface="Arial"/>
                        </a:rPr>
                        <a:t>2 </a:t>
                      </a:r>
                      <a:r>
                        <a:rPr lang="en-US" sz="900" b="1" kern="100" dirty="0" smtClean="0">
                          <a:latin typeface="Palatino Linotype"/>
                          <a:ea typeface="MS PGothic"/>
                          <a:cs typeface="Arial"/>
                        </a:rPr>
                        <a:t>    </a:t>
                      </a:r>
                      <a:r>
                        <a:rPr lang="en-US" sz="900" b="1" kern="100" dirty="0">
                          <a:latin typeface="Palatino Linotype"/>
                          <a:ea typeface="MS PGothic"/>
                          <a:cs typeface="Arial"/>
                        </a:rPr>
                        <a:t>3 </a:t>
                      </a:r>
                      <a:r>
                        <a:rPr lang="en-US" sz="900" b="1" kern="100" dirty="0" smtClean="0">
                          <a:latin typeface="Palatino Linotype"/>
                          <a:ea typeface="MS PGothic"/>
                          <a:cs typeface="Arial"/>
                        </a:rPr>
                        <a:t>     4       5      6     7     8     9     10   11   12</a:t>
                      </a:r>
                      <a:endParaRPr lang="en-US" sz="900" kern="100" dirty="0"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latin typeface="Palatino Linotype"/>
                          <a:ea typeface="MS PGothic"/>
                          <a:cs typeface="Arial"/>
                        </a:rPr>
                        <a:t>Persons in charge</a:t>
                      </a:r>
                      <a:endParaRPr lang="en-US" sz="900" kern="100" dirty="0"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latin typeface="Palatino Linotype"/>
                          <a:ea typeface="MS PGothic"/>
                          <a:cs typeface="Arial"/>
                        </a:rPr>
                        <a:t>Implementers</a:t>
                      </a:r>
                      <a:endParaRPr lang="en-US" sz="900" kern="100" dirty="0"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latin typeface="Palatino Linotype"/>
                          <a:ea typeface="MS PGothic"/>
                          <a:cs typeface="Arial"/>
                        </a:rPr>
                        <a:t>Materials, equipments</a:t>
                      </a:r>
                      <a:endParaRPr lang="en-US" sz="900" kern="100" dirty="0"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latin typeface="Palatino Linotype"/>
                          <a:ea typeface="MS PGothic"/>
                          <a:cs typeface="Arial"/>
                        </a:rPr>
                        <a:t>Budget</a:t>
                      </a:r>
                      <a:endParaRPr lang="en-US" sz="900" kern="100" dirty="0"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latin typeface="Palatino Linotype"/>
                          <a:ea typeface="MS PGothic"/>
                          <a:cs typeface="Arial"/>
                        </a:rPr>
                        <a:t>Remarks</a:t>
                      </a:r>
                      <a:endParaRPr lang="en-US" sz="900" kern="100" dirty="0"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51071">
                <a:tc>
                  <a:txBody>
                    <a:bodyPr/>
                    <a:lstStyle/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r>
                        <a:rPr lang="en-US" sz="8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800" dirty="0" smtClean="0"/>
                        <a:t>-</a:t>
                      </a:r>
                      <a:r>
                        <a:rPr lang="en-US" altLang="ja-JP" sz="900" dirty="0" smtClean="0"/>
                        <a:t> </a:t>
                      </a:r>
                      <a:r>
                        <a:rPr lang="en-US" altLang="ja-JP" sz="800" b="1" dirty="0" smtClean="0"/>
                        <a:t>Activity 2-1  </a:t>
                      </a:r>
                      <a:r>
                        <a:rPr lang="en-US" altLang="ja-JP" sz="800" dirty="0" smtClean="0"/>
                        <a:t>- Calls</a:t>
                      </a:r>
                      <a:r>
                        <a:rPr lang="ja-JP" altLang="en-US" sz="800" dirty="0" smtClean="0"/>
                        <a:t> </a:t>
                      </a:r>
                      <a:r>
                        <a:rPr lang="en-US" altLang="ja-JP" sz="800" dirty="0" smtClean="0"/>
                        <a:t>for</a:t>
                      </a:r>
                      <a:r>
                        <a:rPr lang="ja-JP" altLang="en-US" sz="800" dirty="0" smtClean="0"/>
                        <a:t>　</a:t>
                      </a:r>
                      <a:r>
                        <a:rPr lang="en-US" altLang="ja-JP" sz="800" dirty="0" smtClean="0"/>
                        <a:t>meeting</a:t>
                      </a:r>
                      <a:r>
                        <a:rPr lang="ja-JP" altLang="en-US" sz="800" dirty="0" smtClean="0"/>
                        <a:t>　</a:t>
                      </a:r>
                      <a:r>
                        <a:rPr lang="en-US" altLang="ja-JP" sz="800" dirty="0" smtClean="0"/>
                        <a:t>among</a:t>
                      </a:r>
                      <a:r>
                        <a:rPr lang="ja-JP" altLang="en-US" sz="800" dirty="0" smtClean="0"/>
                        <a:t>　</a:t>
                      </a:r>
                      <a:r>
                        <a:rPr lang="en-US" altLang="ja-JP" sz="800" dirty="0" smtClean="0"/>
                        <a:t>principals</a:t>
                      </a:r>
                      <a:r>
                        <a:rPr lang="ja-JP" altLang="en-US" sz="800" dirty="0" smtClean="0"/>
                        <a:t>　</a:t>
                      </a:r>
                      <a:r>
                        <a:rPr lang="en-US" altLang="ja-JP" sz="800" dirty="0" smtClean="0"/>
                        <a:t>of</a:t>
                      </a:r>
                      <a:r>
                        <a:rPr lang="ja-JP" altLang="en-US" sz="800" dirty="0" smtClean="0"/>
                        <a:t>　</a:t>
                      </a:r>
                      <a:r>
                        <a:rPr lang="en-US" altLang="ja-JP" sz="800" dirty="0" smtClean="0"/>
                        <a:t>each</a:t>
                      </a:r>
                      <a:r>
                        <a:rPr lang="ja-JP" altLang="en-US" sz="800" dirty="0" smtClean="0"/>
                        <a:t>　</a:t>
                      </a:r>
                      <a:r>
                        <a:rPr lang="en-US" altLang="ja-JP" sz="800" dirty="0" smtClean="0"/>
                        <a:t>school</a:t>
                      </a:r>
                      <a:r>
                        <a:rPr lang="ja-JP" altLang="en-US" sz="800" dirty="0" smtClean="0"/>
                        <a:t>　</a:t>
                      </a:r>
                      <a:r>
                        <a:rPr lang="en-US" altLang="ja-JP" sz="800" dirty="0" smtClean="0"/>
                        <a:t>to</a:t>
                      </a:r>
                      <a:r>
                        <a:rPr lang="ja-JP" altLang="en-US" sz="800" dirty="0" smtClean="0"/>
                        <a:t>　</a:t>
                      </a:r>
                      <a:r>
                        <a:rPr lang="en-US" altLang="ja-JP" sz="800" dirty="0" smtClean="0"/>
                        <a:t>discuss</a:t>
                      </a:r>
                      <a:r>
                        <a:rPr lang="ja-JP" altLang="en-US" sz="800" dirty="0" smtClean="0"/>
                        <a:t>　</a:t>
                      </a:r>
                      <a:r>
                        <a:rPr lang="en-US" altLang="ja-JP" sz="800" dirty="0" smtClean="0"/>
                        <a:t>the</a:t>
                      </a:r>
                      <a:r>
                        <a:rPr lang="ja-JP" altLang="en-US" sz="800" dirty="0" smtClean="0"/>
                        <a:t>　</a:t>
                      </a:r>
                      <a:r>
                        <a:rPr lang="en-US" altLang="ja-JP" sz="800" dirty="0" smtClean="0"/>
                        <a:t>schools</a:t>
                      </a:r>
                      <a:r>
                        <a:rPr lang="ja-JP" altLang="en-US" sz="800" dirty="0" smtClean="0"/>
                        <a:t>　</a:t>
                      </a:r>
                      <a:r>
                        <a:rPr lang="en-US" altLang="ja-JP" sz="800" dirty="0" smtClean="0"/>
                        <a:t>problems</a:t>
                      </a:r>
                      <a:r>
                        <a:rPr lang="ja-JP" altLang="en-US" sz="800" dirty="0" smtClean="0"/>
                        <a:t>　</a:t>
                      </a:r>
                      <a:r>
                        <a:rPr lang="en-US" altLang="ja-JP" sz="800" dirty="0" smtClean="0"/>
                        <a:t>and</a:t>
                      </a:r>
                      <a:r>
                        <a:rPr lang="ja-JP" altLang="en-US" sz="800" dirty="0" smtClean="0"/>
                        <a:t>　</a:t>
                      </a:r>
                      <a:r>
                        <a:rPr lang="en-US" altLang="ja-JP" sz="800" dirty="0" smtClean="0"/>
                        <a:t>to</a:t>
                      </a:r>
                      <a:r>
                        <a:rPr lang="ja-JP" altLang="en-US" sz="800" dirty="0" smtClean="0"/>
                        <a:t>　</a:t>
                      </a:r>
                      <a:r>
                        <a:rPr lang="en-US" altLang="ja-JP" sz="800" dirty="0" smtClean="0"/>
                        <a:t>make</a:t>
                      </a:r>
                      <a:r>
                        <a:rPr lang="ja-JP" altLang="en-US" sz="800" dirty="0" smtClean="0"/>
                        <a:t>　</a:t>
                      </a:r>
                      <a:r>
                        <a:rPr lang="en-US" altLang="ja-JP" sz="800" dirty="0" smtClean="0"/>
                        <a:t>a</a:t>
                      </a:r>
                      <a:r>
                        <a:rPr lang="ja-JP" altLang="en-US" sz="800" dirty="0" smtClean="0"/>
                        <a:t>　</a:t>
                      </a:r>
                      <a:r>
                        <a:rPr lang="en-US" altLang="ja-JP" sz="800" dirty="0" smtClean="0"/>
                        <a:t>suggestion</a:t>
                      </a:r>
                      <a:r>
                        <a:rPr lang="ja-JP" altLang="en-US" sz="800" dirty="0" smtClean="0"/>
                        <a:t>  </a:t>
                      </a:r>
                      <a:r>
                        <a:rPr lang="en-US" altLang="ja-JP" sz="800" dirty="0" smtClean="0"/>
                        <a:t>together to MOE and SBM.</a:t>
                      </a:r>
                      <a:br>
                        <a:rPr lang="en-US" altLang="ja-JP" sz="800" dirty="0" smtClean="0"/>
                      </a:br>
                      <a:r>
                        <a:rPr lang="en-US" altLang="ja-JP" sz="800" dirty="0" smtClean="0"/>
                        <a:t>- </a:t>
                      </a:r>
                      <a:r>
                        <a:rPr lang="en-US" altLang="ja-JP" sz="800" b="1" dirty="0" smtClean="0"/>
                        <a:t>Activity 2-2</a:t>
                      </a:r>
                      <a:r>
                        <a:rPr lang="ja-JP" altLang="en-US" sz="800" b="1" dirty="0" smtClean="0"/>
                        <a:t> </a:t>
                      </a:r>
                      <a:r>
                        <a:rPr lang="en-US" altLang="ja-JP" sz="800" dirty="0" smtClean="0"/>
                        <a:t>– Organizing a meeting  with the district education officer  to discuss the transportation problem.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Setikia Vea.</a:t>
                      </a:r>
                    </a:p>
                    <a:p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Setikia Vea.</a:t>
                      </a:r>
                    </a:p>
                    <a:p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Principals.</a:t>
                      </a:r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Papers &amp;Pens</a:t>
                      </a:r>
                    </a:p>
                    <a:p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Phone Card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0982" y="1"/>
          <a:ext cx="9045093" cy="6857999"/>
        </p:xfrm>
        <a:graphic>
          <a:graphicData uri="http://schemas.openxmlformats.org/drawingml/2006/table">
            <a:tbl>
              <a:tblPr firstRow="1" bandRow="1"/>
              <a:tblGrid>
                <a:gridCol w="614944"/>
                <a:gridCol w="1093233"/>
                <a:gridCol w="819925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751598"/>
                <a:gridCol w="709358"/>
                <a:gridCol w="838200"/>
                <a:gridCol w="685800"/>
                <a:gridCol w="1032675"/>
              </a:tblGrid>
              <a:tr h="6006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Palatino Linotype"/>
                          <a:ea typeface="MS PGothic"/>
                          <a:cs typeface="Arial"/>
                        </a:rPr>
                        <a:t>Output</a:t>
                      </a:r>
                      <a:endParaRPr lang="en-US" sz="1050" kern="100" dirty="0">
                        <a:latin typeface="Century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Palatino Linotype"/>
                          <a:ea typeface="MS PGothic"/>
                          <a:cs typeface="Arial"/>
                        </a:rPr>
                        <a:t>No.</a:t>
                      </a:r>
                      <a:endParaRPr lang="en-US" sz="1050" kern="100" dirty="0"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Palatino Linotype"/>
                          <a:ea typeface="MS PGothic"/>
                          <a:cs typeface="Arial"/>
                        </a:rPr>
                        <a:t>Activities</a:t>
                      </a:r>
                      <a:endParaRPr lang="en-US" sz="1050" kern="100" dirty="0"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Palatino Linotype"/>
                          <a:ea typeface="MS PGothic"/>
                          <a:cs typeface="Arial"/>
                        </a:rPr>
                        <a:t>Expected results</a:t>
                      </a:r>
                      <a:endParaRPr lang="en-US" sz="1050" kern="100" dirty="0"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1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Palatino Linotype"/>
                          <a:ea typeface="MS PGothic"/>
                          <a:cs typeface="Arial"/>
                        </a:rPr>
                        <a:t>Time Schedule(Months of Year</a:t>
                      </a:r>
                      <a:r>
                        <a:rPr lang="en-US" sz="1050" b="1" kern="100" dirty="0" smtClean="0">
                          <a:latin typeface="Palatino Linotype"/>
                          <a:ea typeface="MS PGothic"/>
                          <a:cs typeface="Arial"/>
                        </a:rPr>
                        <a:t>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00" dirty="0">
                        <a:latin typeface="Century"/>
                        <a:ea typeface="MS Mincho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Palatino Linotype"/>
                          <a:ea typeface="MS PGothic"/>
                          <a:cs typeface="Arial"/>
                        </a:rPr>
                        <a:t>1 </a:t>
                      </a:r>
                      <a:r>
                        <a:rPr lang="en-US" sz="1050" b="1" kern="100" dirty="0" smtClean="0">
                          <a:latin typeface="Palatino Linotype"/>
                          <a:ea typeface="MS PGothic"/>
                          <a:cs typeface="Arial"/>
                        </a:rPr>
                        <a:t>   2    3    4     </a:t>
                      </a:r>
                      <a:r>
                        <a:rPr lang="en-US" sz="1050" b="1" kern="100" dirty="0">
                          <a:latin typeface="Palatino Linotype"/>
                          <a:ea typeface="MS PGothic"/>
                          <a:cs typeface="Arial"/>
                        </a:rPr>
                        <a:t>5  </a:t>
                      </a:r>
                      <a:r>
                        <a:rPr lang="en-US" sz="1050" b="1" kern="100" dirty="0" smtClean="0">
                          <a:latin typeface="Palatino Linotype"/>
                          <a:ea typeface="MS PGothic"/>
                          <a:cs typeface="Arial"/>
                        </a:rPr>
                        <a:t>  6    </a:t>
                      </a:r>
                      <a:r>
                        <a:rPr lang="en-US" sz="1050" b="1" kern="100" dirty="0">
                          <a:latin typeface="Palatino Linotype"/>
                          <a:ea typeface="MS PGothic"/>
                          <a:cs typeface="Arial"/>
                        </a:rPr>
                        <a:t>7 </a:t>
                      </a:r>
                      <a:r>
                        <a:rPr lang="en-US" sz="1050" b="1" kern="100" dirty="0" smtClean="0">
                          <a:latin typeface="Palatino Linotype"/>
                          <a:ea typeface="MS PGothic"/>
                          <a:cs typeface="Arial"/>
                        </a:rPr>
                        <a:t>   </a:t>
                      </a:r>
                      <a:r>
                        <a:rPr lang="en-US" sz="1050" b="1" kern="100" dirty="0">
                          <a:latin typeface="Palatino Linotype"/>
                          <a:ea typeface="MS PGothic"/>
                          <a:cs typeface="Arial"/>
                        </a:rPr>
                        <a:t>8 </a:t>
                      </a:r>
                      <a:r>
                        <a:rPr lang="en-US" sz="1050" b="1" kern="100" dirty="0" smtClean="0">
                          <a:latin typeface="Palatino Linotype"/>
                          <a:ea typeface="MS PGothic"/>
                          <a:cs typeface="Arial"/>
                        </a:rPr>
                        <a:t>    </a:t>
                      </a:r>
                      <a:r>
                        <a:rPr lang="en-US" sz="1050" b="1" kern="100" dirty="0">
                          <a:latin typeface="Palatino Linotype"/>
                          <a:ea typeface="MS PGothic"/>
                          <a:cs typeface="Arial"/>
                        </a:rPr>
                        <a:t>9 </a:t>
                      </a:r>
                      <a:r>
                        <a:rPr lang="en-US" sz="1050" b="1" kern="100" dirty="0" smtClean="0">
                          <a:latin typeface="Palatino Linotype"/>
                          <a:ea typeface="MS PGothic"/>
                          <a:cs typeface="Arial"/>
                        </a:rPr>
                        <a:t>  10  11 </a:t>
                      </a:r>
                      <a:r>
                        <a:rPr lang="en-US" sz="1050" b="1" kern="100" dirty="0">
                          <a:latin typeface="Palatino Linotype"/>
                          <a:ea typeface="MS PGothic"/>
                          <a:cs typeface="Arial"/>
                        </a:rPr>
                        <a:t>12</a:t>
                      </a:r>
                      <a:endParaRPr lang="en-US" sz="1050" kern="100" dirty="0"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Palatino Linotype"/>
                          <a:ea typeface="MS PGothic"/>
                          <a:cs typeface="Arial"/>
                        </a:rPr>
                        <a:t>Persons in charge</a:t>
                      </a:r>
                      <a:endParaRPr lang="en-US" sz="1050" kern="100" dirty="0"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Palatino Linotype"/>
                          <a:ea typeface="MS PGothic"/>
                          <a:cs typeface="Arial"/>
                        </a:rPr>
                        <a:t>Implementers</a:t>
                      </a:r>
                      <a:endParaRPr lang="en-US" sz="1050" kern="100" dirty="0"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Palatino Linotype"/>
                          <a:ea typeface="MS PGothic"/>
                          <a:cs typeface="Arial"/>
                        </a:rPr>
                        <a:t>Materials, equipments</a:t>
                      </a:r>
                      <a:endParaRPr lang="en-US" sz="1050" kern="100" dirty="0"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Palatino Linotype"/>
                          <a:ea typeface="MS PGothic"/>
                          <a:cs typeface="Arial"/>
                        </a:rPr>
                        <a:t>Budget</a:t>
                      </a:r>
                      <a:endParaRPr lang="en-US" sz="1050" kern="100" dirty="0"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Palatino Linotype"/>
                          <a:ea typeface="MS PGothic"/>
                          <a:cs typeface="Arial"/>
                        </a:rPr>
                        <a:t>Remarks</a:t>
                      </a:r>
                      <a:endParaRPr lang="en-US" sz="1050" kern="100" dirty="0"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734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1400" dirty="0" smtClean="0"/>
                        <a:t>3.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ja-JP" sz="1200" dirty="0" smtClean="0"/>
                        <a:t>-  </a:t>
                      </a:r>
                      <a:r>
                        <a:rPr lang="en-US" altLang="ja-JP" sz="1100" b="1" u="sng" dirty="0" smtClean="0"/>
                        <a:t>Activity 3-1 </a:t>
                      </a:r>
                      <a:r>
                        <a:rPr lang="en-US" altLang="ja-JP" sz="1100" b="1" dirty="0" smtClean="0"/>
                        <a:t>–</a:t>
                      </a:r>
                      <a:r>
                        <a:rPr lang="en-US" altLang="ja-JP" sz="1100" dirty="0" smtClean="0"/>
                        <a:t> Principals</a:t>
                      </a:r>
                      <a:r>
                        <a:rPr lang="ja-JP" altLang="en-US" sz="1100" dirty="0" smtClean="0"/>
                        <a:t> </a:t>
                      </a:r>
                      <a:r>
                        <a:rPr lang="en-US" altLang="ja-JP" sz="1100" dirty="0" smtClean="0"/>
                        <a:t>of</a:t>
                      </a:r>
                      <a:r>
                        <a:rPr lang="ja-JP" altLang="en-US" sz="1100" dirty="0" smtClean="0"/>
                        <a:t>　</a:t>
                      </a:r>
                      <a:r>
                        <a:rPr lang="en-US" altLang="ja-JP" sz="1100" dirty="0" smtClean="0"/>
                        <a:t>each</a:t>
                      </a:r>
                      <a:r>
                        <a:rPr lang="ja-JP" altLang="en-US" sz="1100" dirty="0" smtClean="0"/>
                        <a:t>　</a:t>
                      </a:r>
                      <a:r>
                        <a:rPr lang="en-US" altLang="ja-JP" sz="1100" dirty="0" smtClean="0"/>
                        <a:t>schools</a:t>
                      </a:r>
                      <a:r>
                        <a:rPr lang="ja-JP" altLang="en-US" sz="1100" dirty="0" smtClean="0"/>
                        <a:t>　</a:t>
                      </a:r>
                      <a:r>
                        <a:rPr lang="en-US" altLang="ja-JP" sz="1100" dirty="0" smtClean="0"/>
                        <a:t>call</a:t>
                      </a:r>
                      <a:r>
                        <a:rPr lang="ja-JP" altLang="en-US" sz="1100" dirty="0" smtClean="0"/>
                        <a:t>　</a:t>
                      </a:r>
                      <a:r>
                        <a:rPr lang="en-US" altLang="ja-JP" sz="1100" dirty="0" smtClean="0"/>
                        <a:t>for</a:t>
                      </a:r>
                      <a:r>
                        <a:rPr lang="ja-JP" altLang="en-US" sz="1100" dirty="0" smtClean="0"/>
                        <a:t>　</a:t>
                      </a:r>
                      <a:r>
                        <a:rPr lang="en-US" altLang="ja-JP" sz="1100" dirty="0" smtClean="0"/>
                        <a:t>a</a:t>
                      </a:r>
                      <a:r>
                        <a:rPr lang="ja-JP" altLang="en-US" sz="1100" dirty="0" smtClean="0"/>
                        <a:t>　</a:t>
                      </a:r>
                      <a:r>
                        <a:rPr lang="en-US" altLang="ja-JP" sz="1100" dirty="0" smtClean="0"/>
                        <a:t>PTA</a:t>
                      </a:r>
                      <a:r>
                        <a:rPr lang="ja-JP" altLang="en-US" sz="1100" dirty="0" smtClean="0"/>
                        <a:t>　</a:t>
                      </a:r>
                      <a:r>
                        <a:rPr lang="en-US" altLang="ja-JP" sz="1100" dirty="0" smtClean="0"/>
                        <a:t>meeting</a:t>
                      </a:r>
                      <a:r>
                        <a:rPr lang="ja-JP" altLang="en-US" sz="1100" dirty="0" smtClean="0"/>
                        <a:t>　　</a:t>
                      </a:r>
                      <a:r>
                        <a:rPr lang="en-US" altLang="ja-JP" sz="1100" dirty="0" smtClean="0"/>
                        <a:t>to</a:t>
                      </a:r>
                      <a:r>
                        <a:rPr lang="ja-JP" altLang="en-US" sz="1100" dirty="0" smtClean="0"/>
                        <a:t>　</a:t>
                      </a:r>
                      <a:r>
                        <a:rPr lang="en-US" altLang="ja-JP" sz="1100" dirty="0" smtClean="0"/>
                        <a:t>discuss</a:t>
                      </a:r>
                      <a:r>
                        <a:rPr lang="ja-JP" altLang="en-US" sz="1100" dirty="0" smtClean="0"/>
                        <a:t>　</a:t>
                      </a:r>
                      <a:r>
                        <a:rPr lang="en-US" altLang="ja-JP" sz="1100" dirty="0" smtClean="0"/>
                        <a:t>about</a:t>
                      </a:r>
                      <a:r>
                        <a:rPr lang="ja-JP" altLang="en-US" sz="1100" dirty="0" smtClean="0"/>
                        <a:t>　</a:t>
                      </a:r>
                      <a:r>
                        <a:rPr lang="en-US" altLang="ja-JP" sz="1100" dirty="0" smtClean="0"/>
                        <a:t>the</a:t>
                      </a:r>
                      <a:r>
                        <a:rPr lang="ja-JP" altLang="en-US" sz="1100" dirty="0" smtClean="0"/>
                        <a:t>　</a:t>
                      </a:r>
                      <a:r>
                        <a:rPr lang="en-US" altLang="ja-JP" sz="1100" dirty="0" smtClean="0"/>
                        <a:t>important</a:t>
                      </a:r>
                      <a:r>
                        <a:rPr lang="ja-JP" altLang="en-US" sz="1100" dirty="0" smtClean="0"/>
                        <a:t>　</a:t>
                      </a:r>
                      <a:r>
                        <a:rPr lang="en-US" altLang="ja-JP" sz="1100" dirty="0" smtClean="0"/>
                        <a:t>of</a:t>
                      </a:r>
                      <a:r>
                        <a:rPr lang="ja-JP" altLang="en-US" sz="1100" dirty="0" smtClean="0"/>
                        <a:t>　</a:t>
                      </a:r>
                      <a:r>
                        <a:rPr lang="en-US" altLang="ja-JP" sz="1100" dirty="0" smtClean="0"/>
                        <a:t>education</a:t>
                      </a:r>
                      <a:r>
                        <a:rPr lang="ja-JP" altLang="en-US" sz="1100" dirty="0" smtClean="0"/>
                        <a:t>　</a:t>
                      </a:r>
                      <a:r>
                        <a:rPr lang="en-US" altLang="ja-JP" sz="1100" dirty="0" smtClean="0"/>
                        <a:t>and</a:t>
                      </a:r>
                      <a:r>
                        <a:rPr lang="ja-JP" altLang="en-US" sz="1100" dirty="0" smtClean="0"/>
                        <a:t>　</a:t>
                      </a:r>
                      <a:r>
                        <a:rPr lang="en-US" altLang="ja-JP" sz="1100" dirty="0" smtClean="0"/>
                        <a:t>problem</a:t>
                      </a:r>
                      <a:r>
                        <a:rPr lang="ja-JP" altLang="en-US" sz="1100" dirty="0" smtClean="0"/>
                        <a:t>　</a:t>
                      </a:r>
                      <a:r>
                        <a:rPr lang="en-US" altLang="ja-JP" sz="1100" dirty="0" smtClean="0"/>
                        <a:t>of</a:t>
                      </a:r>
                      <a:r>
                        <a:rPr lang="ja-JP" altLang="en-US" sz="1100" dirty="0" smtClean="0"/>
                        <a:t>　</a:t>
                      </a:r>
                      <a:r>
                        <a:rPr lang="en-US" altLang="ja-JP" sz="1100" dirty="0" smtClean="0"/>
                        <a:t>children who run away from school.</a:t>
                      </a:r>
                      <a:br>
                        <a:rPr lang="en-US" altLang="ja-JP" sz="1100" dirty="0" smtClean="0"/>
                      </a:br>
                      <a:r>
                        <a:rPr lang="en-US" altLang="ja-JP" sz="1100" dirty="0" smtClean="0"/>
                        <a:t> -  </a:t>
                      </a:r>
                      <a:r>
                        <a:rPr lang="en-US" altLang="ja-JP" sz="1100" b="1" u="sng" dirty="0" smtClean="0"/>
                        <a:t>Activity 3-2 </a:t>
                      </a:r>
                      <a:r>
                        <a:rPr lang="en-US" altLang="ja-JP" sz="1100" b="1" dirty="0" smtClean="0"/>
                        <a:t>–</a:t>
                      </a:r>
                      <a:r>
                        <a:rPr lang="en-US" altLang="ja-JP" sz="1100" dirty="0" smtClean="0"/>
                        <a:t> Teachers</a:t>
                      </a:r>
                      <a:r>
                        <a:rPr lang="ja-JP" altLang="en-US" sz="1100" dirty="0" smtClean="0"/>
                        <a:t> </a:t>
                      </a:r>
                      <a:r>
                        <a:rPr lang="en-US" altLang="ja-JP" sz="1100" dirty="0" smtClean="0"/>
                        <a:t>and parents organize a collaborative activity to deal with children who run away from schools.</a:t>
                      </a:r>
                      <a:br>
                        <a:rPr lang="en-US" altLang="ja-JP" sz="1100" dirty="0" smtClean="0"/>
                      </a:br>
                      <a:r>
                        <a:rPr lang="en-US" altLang="ja-JP" sz="1100" b="1" dirty="0" smtClean="0"/>
                        <a:t>-  </a:t>
                      </a:r>
                      <a:r>
                        <a:rPr lang="en-US" altLang="ja-JP" sz="1100" b="1" u="sng" dirty="0" smtClean="0"/>
                        <a:t>Activity 3-2 </a:t>
                      </a:r>
                      <a:r>
                        <a:rPr lang="en-US" altLang="ja-JP" sz="1100" b="1" dirty="0" smtClean="0"/>
                        <a:t>–</a:t>
                      </a:r>
                      <a:r>
                        <a:rPr lang="en-US" altLang="ja-JP" sz="1100" dirty="0" smtClean="0"/>
                        <a:t> Class 6 teachers organize extra</a:t>
                      </a:r>
                      <a:r>
                        <a:rPr lang="ja-JP" altLang="en-US" sz="1100" dirty="0" smtClean="0"/>
                        <a:t>ｃ</a:t>
                      </a:r>
                      <a:r>
                        <a:rPr lang="en-US" altLang="ja-JP" sz="1100" dirty="0" smtClean="0"/>
                        <a:t>lasses for preparing SEE in schools and parents assist the attendance of children to extra classes.</a:t>
                      </a:r>
                      <a:r>
                        <a:rPr lang="ja-JP" altLang="en-US" sz="1100" dirty="0" smtClean="0"/>
                        <a:t>　</a:t>
                      </a:r>
                      <a:endParaRPr lang="en-US" altLang="ja-JP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Principal</a:t>
                      </a:r>
                    </a:p>
                    <a:p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Speakers of the PTA</a:t>
                      </a:r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PTA member</a:t>
                      </a:r>
                    </a:p>
                    <a:p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 6 teacher</a:t>
                      </a:r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BOOKS &amp;PENS</a:t>
                      </a:r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$100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3058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1" lang="en-US" altLang="ja-JP" dirty="0" smtClean="0"/>
              <a:t>Thank You!</a:t>
            </a:r>
            <a:endParaRPr kumimoji="1" lang="ja-JP" alt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2743200" y="4191000"/>
            <a:ext cx="29718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MALO AUPITO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219200"/>
            <a:ext cx="7696200" cy="541020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sz="2200" dirty="0" smtClean="0"/>
              <a:t>Name</a:t>
            </a:r>
            <a:r>
              <a:rPr lang="en-US" sz="2200" b="1" dirty="0" smtClean="0"/>
              <a:t>              	 :   Tuamelie Mahe</a:t>
            </a:r>
            <a:br>
              <a:rPr lang="en-US" sz="2200" b="1" dirty="0" smtClean="0"/>
            </a:br>
            <a:r>
              <a:rPr lang="en-US" sz="2200" dirty="0" smtClean="0"/>
              <a:t>Country</a:t>
            </a:r>
            <a:r>
              <a:rPr lang="en-US" sz="2200" b="1" dirty="0" smtClean="0"/>
              <a:t>          	 :   Kingdom </a:t>
            </a:r>
            <a:r>
              <a:rPr lang="en-US" sz="2200" b="1" dirty="0"/>
              <a:t>of Tonga</a:t>
            </a:r>
            <a:br>
              <a:rPr lang="en-US" sz="2200" b="1" dirty="0"/>
            </a:br>
            <a:r>
              <a:rPr lang="en-US" sz="2200" dirty="0" smtClean="0"/>
              <a:t>Organization</a:t>
            </a:r>
            <a:r>
              <a:rPr lang="en-US" sz="2200" b="1" dirty="0" smtClean="0"/>
              <a:t>  	:   Ministry </a:t>
            </a:r>
            <a:r>
              <a:rPr lang="en-US" sz="2200" b="1" dirty="0"/>
              <a:t>of Education, Women, </a:t>
            </a:r>
            <a:r>
              <a:rPr lang="en-US" sz="2200" b="1" dirty="0" smtClean="0"/>
              <a:t>Affairs &amp;Cultures.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dirty="0" smtClean="0"/>
              <a:t>Position</a:t>
            </a:r>
            <a:r>
              <a:rPr lang="en-US" sz="2200" b="1" dirty="0" smtClean="0"/>
              <a:t>  	:   Senior </a:t>
            </a:r>
            <a:r>
              <a:rPr lang="en-US" sz="2200" b="1" dirty="0"/>
              <a:t>Assistant Teacher (SAT)</a:t>
            </a:r>
            <a:br>
              <a:rPr lang="en-US" sz="2200" b="1" dirty="0"/>
            </a:br>
            <a:r>
              <a:rPr lang="en-US" sz="2200" dirty="0" smtClean="0"/>
              <a:t>Title</a:t>
            </a:r>
            <a:r>
              <a:rPr lang="en-US" sz="2200" b="1" dirty="0" smtClean="0"/>
              <a:t>   		: To improve SEE Mathematic Result.</a:t>
            </a:r>
            <a:br>
              <a:rPr lang="en-US" sz="2200" b="1" dirty="0" smtClean="0"/>
            </a:br>
            <a:r>
              <a:rPr lang="en-US" sz="2200" dirty="0" smtClean="0"/>
              <a:t>Period</a:t>
            </a:r>
            <a:r>
              <a:rPr lang="en-US" sz="2200" b="1" dirty="0" smtClean="0"/>
              <a:t> 		 :  </a:t>
            </a:r>
            <a:r>
              <a:rPr lang="ja-JP" altLang="en-US" sz="2200" b="1" dirty="0" smtClean="0"/>
              <a:t>６　</a:t>
            </a:r>
            <a:r>
              <a:rPr lang="en-US" altLang="ja-JP" sz="2200" b="1" dirty="0" smtClean="0"/>
              <a:t>Months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dirty="0" smtClean="0"/>
              <a:t>Target Location</a:t>
            </a:r>
            <a:r>
              <a:rPr lang="en-US" sz="2200" b="1" dirty="0" smtClean="0"/>
              <a:t>: All </a:t>
            </a:r>
            <a:r>
              <a:rPr lang="en-US" sz="2200" b="1" dirty="0"/>
              <a:t>Eua Government Primary School</a:t>
            </a:r>
            <a:br>
              <a:rPr lang="en-US" sz="2200" b="1" dirty="0"/>
            </a:br>
            <a:r>
              <a:rPr lang="en-US" sz="2200" dirty="0"/>
              <a:t>Target </a:t>
            </a:r>
            <a:r>
              <a:rPr lang="en-US" sz="2200" dirty="0" smtClean="0"/>
              <a:t>Group   </a:t>
            </a:r>
            <a:r>
              <a:rPr lang="en-US" sz="2200" b="1" dirty="0" smtClean="0"/>
              <a:t>: Class </a:t>
            </a:r>
            <a:r>
              <a:rPr lang="en-US" sz="2200" b="1" dirty="0"/>
              <a:t>6 students(Mathematics </a:t>
            </a:r>
            <a:r>
              <a:rPr lang="en-US" altLang="ja-JP" sz="2200" b="1" dirty="0" smtClean="0"/>
              <a:t>Result on SEE)</a:t>
            </a:r>
            <a:r>
              <a:rPr lang="en-US" sz="2200" b="1" dirty="0"/>
              <a:t/>
            </a:r>
            <a:br>
              <a:rPr lang="en-US" sz="2200" b="1" dirty="0"/>
            </a:br>
            <a:endParaRPr lang="en-US" sz="2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      NARRATIVE   SUMMARY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981200"/>
            <a:ext cx="3962400" cy="838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OVERALL GOAL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724400" y="1981200"/>
            <a:ext cx="4038600" cy="8382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sz="2800" dirty="0" smtClean="0"/>
              <a:t>SPECIFIC OBJECTIVES </a:t>
            </a:r>
            <a:r>
              <a:rPr lang="en-US" sz="2800" dirty="0"/>
              <a:t>(PROJECT PURPOSE</a:t>
            </a:r>
            <a:r>
              <a:rPr lang="en-US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533400" y="2895600"/>
            <a:ext cx="3962400" cy="3687762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Class </a:t>
            </a:r>
            <a:r>
              <a:rPr lang="en-US" dirty="0"/>
              <a:t>6 SEE </a:t>
            </a:r>
            <a:r>
              <a:rPr lang="en-US" dirty="0" smtClean="0"/>
              <a:t>result  on my island </a:t>
            </a:r>
            <a:r>
              <a:rPr lang="en-US" dirty="0"/>
              <a:t>is </a:t>
            </a:r>
            <a:r>
              <a:rPr lang="en-US" dirty="0" smtClean="0"/>
              <a:t>improved.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2895600"/>
            <a:ext cx="4038600" cy="3687762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Class </a:t>
            </a:r>
            <a:r>
              <a:rPr lang="en-US" dirty="0"/>
              <a:t>6 students show improvement in number concept area and words solving </a:t>
            </a:r>
            <a:r>
              <a:rPr lang="en-US" dirty="0" smtClean="0"/>
              <a:t>problem.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F:\103___11\IMG_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038600"/>
            <a:ext cx="3200400" cy="2400300"/>
          </a:xfrm>
          <a:prstGeom prst="rect">
            <a:avLst/>
          </a:prstGeom>
          <a:noFill/>
        </p:spPr>
      </p:pic>
      <p:pic>
        <p:nvPicPr>
          <p:cNvPr id="3075" name="Picture 3" descr="F:\103___11\IMG_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724400"/>
            <a:ext cx="3352800" cy="165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                  LEARNING IN </a:t>
            </a:r>
            <a:r>
              <a:rPr lang="en-US" sz="3600" b="1" dirty="0"/>
              <a:t>JAPAN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ja-JP" altLang="en-US" sz="2400" dirty="0" smtClean="0">
                <a:latin typeface="+mj-lt"/>
              </a:rPr>
              <a:t>　　</a:t>
            </a:r>
            <a:endParaRPr lang="en-US" sz="24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endParaRPr lang="en-US" altLang="ja-JP" sz="2400" dirty="0" smtClean="0"/>
          </a:p>
          <a:p>
            <a:pPr>
              <a:lnSpc>
                <a:spcPct val="120000"/>
              </a:lnSpc>
              <a:buNone/>
            </a:pPr>
            <a:endParaRPr lang="en-US" sz="2400" dirty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endParaRPr lang="en-US" altLang="ja-JP" sz="1400" dirty="0" smtClean="0"/>
          </a:p>
        </p:txBody>
      </p:sp>
      <p:pic>
        <p:nvPicPr>
          <p:cNvPr id="12" name="Picture 4" descr="C:\Users\Owner\Desktop\textbook\DSCN1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8708950">
            <a:off x="2062139" y="3023188"/>
            <a:ext cx="1993533" cy="1556895"/>
          </a:xfrm>
          <a:prstGeom prst="rect">
            <a:avLst/>
          </a:prstGeom>
          <a:noFill/>
        </p:spPr>
      </p:pic>
      <p:pic>
        <p:nvPicPr>
          <p:cNvPr id="13" name="Picture 2" descr="C:\Users\Owner\Desktop\lesson observation photos\P1020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481632">
            <a:off x="5314050" y="2997808"/>
            <a:ext cx="2085034" cy="1649191"/>
          </a:xfrm>
          <a:prstGeom prst="rect">
            <a:avLst/>
          </a:prstGeom>
          <a:noFill/>
        </p:spPr>
      </p:pic>
      <p:pic>
        <p:nvPicPr>
          <p:cNvPr id="14" name="Picture 2" descr="C:\Users\Owner\Desktop\textbook\DSCN1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81400" y="5105400"/>
            <a:ext cx="2438399" cy="1575175"/>
          </a:xfrm>
          <a:prstGeom prst="rect">
            <a:avLst/>
          </a:prstGeom>
          <a:noFill/>
        </p:spPr>
      </p:pic>
      <p:sp>
        <p:nvSpPr>
          <p:cNvPr id="15" name="14 Rectángulo redondeado"/>
          <p:cNvSpPr/>
          <p:nvPr/>
        </p:nvSpPr>
        <p:spPr>
          <a:xfrm>
            <a:off x="2362200" y="3429000"/>
            <a:ext cx="762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15 Llamada ovalada"/>
          <p:cNvSpPr/>
          <p:nvPr/>
        </p:nvSpPr>
        <p:spPr>
          <a:xfrm rot="17986811">
            <a:off x="996701" y="1630256"/>
            <a:ext cx="1524000" cy="16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 learn how to do textbook analysis.</a:t>
            </a:r>
            <a:endParaRPr kumimoji="1" lang="ja-JP" altLang="en-US" dirty="0"/>
          </a:p>
        </p:txBody>
      </p:sp>
      <p:sp>
        <p:nvSpPr>
          <p:cNvPr id="17" name="16 Corazón"/>
          <p:cNvSpPr/>
          <p:nvPr/>
        </p:nvSpPr>
        <p:spPr>
          <a:xfrm>
            <a:off x="3810000" y="1676400"/>
            <a:ext cx="1828800" cy="2209800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 learn about the solving problem approach.</a:t>
            </a:r>
            <a:endParaRPr kumimoji="1" lang="ja-JP" altLang="en-US" dirty="0"/>
          </a:p>
        </p:txBody>
      </p:sp>
      <p:sp>
        <p:nvSpPr>
          <p:cNvPr id="18" name="17 Llamada de flecha a la derecha"/>
          <p:cNvSpPr/>
          <p:nvPr/>
        </p:nvSpPr>
        <p:spPr>
          <a:xfrm rot="7642017">
            <a:off x="6731254" y="1917518"/>
            <a:ext cx="1609827" cy="153164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 learn how to write on the blackboard.</a:t>
            </a:r>
            <a:endParaRPr kumimoji="1" lang="ja-JP" altLang="en-US" dirty="0"/>
          </a:p>
        </p:txBody>
      </p:sp>
      <p:sp>
        <p:nvSpPr>
          <p:cNvPr id="19" name="18 Pergamino vertical"/>
          <p:cNvSpPr/>
          <p:nvPr/>
        </p:nvSpPr>
        <p:spPr>
          <a:xfrm>
            <a:off x="533400" y="3276600"/>
            <a:ext cx="1447800" cy="1524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 learn about the lesson study.</a:t>
            </a:r>
            <a:endParaRPr kumimoji="1" lang="ja-JP" altLang="en-US" dirty="0"/>
          </a:p>
        </p:txBody>
      </p:sp>
      <p:sp>
        <p:nvSpPr>
          <p:cNvPr id="20" name="19 Onda"/>
          <p:cNvSpPr/>
          <p:nvPr/>
        </p:nvSpPr>
        <p:spPr>
          <a:xfrm>
            <a:off x="609600" y="4953000"/>
            <a:ext cx="2514600" cy="1905000"/>
          </a:xfrm>
          <a:prstGeom prst="wave">
            <a:avLst>
              <a:gd name="adj1" fmla="val 12500"/>
              <a:gd name="adj2" fmla="val 1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 learn about the system, content and teaching method here in Japan.</a:t>
            </a:r>
            <a:endParaRPr kumimoji="1" lang="ja-JP" altLang="en-US" dirty="0"/>
          </a:p>
        </p:txBody>
      </p:sp>
      <p:sp>
        <p:nvSpPr>
          <p:cNvPr id="21" name="20 Elipse"/>
          <p:cNvSpPr/>
          <p:nvPr/>
        </p:nvSpPr>
        <p:spPr>
          <a:xfrm>
            <a:off x="6248400" y="5029200"/>
            <a:ext cx="2209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 learn about how to prepare a lesson plan.</a:t>
            </a:r>
            <a:endParaRPr kumimoji="1" lang="ja-JP" altLang="en-US" dirty="0"/>
          </a:p>
        </p:txBody>
      </p:sp>
      <p:sp>
        <p:nvSpPr>
          <p:cNvPr id="22" name="21 Rectángulo"/>
          <p:cNvSpPr/>
          <p:nvPr/>
        </p:nvSpPr>
        <p:spPr>
          <a:xfrm>
            <a:off x="3810000" y="41910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 learn about the curriculum here in Japan.</a:t>
            </a:r>
            <a:endParaRPr kumimoji="1" lang="ja-JP" altLang="en-US" dirty="0"/>
          </a:p>
        </p:txBody>
      </p:sp>
      <p:sp>
        <p:nvSpPr>
          <p:cNvPr id="23" name="22 Entrada manual"/>
          <p:cNvSpPr/>
          <p:nvPr/>
        </p:nvSpPr>
        <p:spPr>
          <a:xfrm>
            <a:off x="7696200" y="3657600"/>
            <a:ext cx="914400" cy="1371600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 learn about PDM &amp;AP.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Problem Solving Approach</a:t>
            </a:r>
            <a:endParaRPr kumimoji="1" lang="ja-JP" altLang="en-US" dirty="0"/>
          </a:p>
        </p:txBody>
      </p:sp>
      <p:pic>
        <p:nvPicPr>
          <p:cNvPr id="4" name="Picture 2" descr="G:\DCIM\134_2902\IMG_1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819400"/>
            <a:ext cx="2883179" cy="2525850"/>
          </a:xfrm>
          <a:prstGeom prst="rect">
            <a:avLst/>
          </a:prstGeom>
          <a:noFill/>
        </p:spPr>
      </p:pic>
      <p:sp>
        <p:nvSpPr>
          <p:cNvPr id="5" name="TextBox 7"/>
          <p:cNvSpPr txBox="1"/>
          <p:nvPr/>
        </p:nvSpPr>
        <p:spPr>
          <a:xfrm>
            <a:off x="304800" y="4724400"/>
            <a:ext cx="2438400" cy="19389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Compare and Select Solutions for developing appropriate ideas</a:t>
            </a:r>
            <a:endParaRPr lang="en-US" sz="2400" dirty="0"/>
          </a:p>
        </p:txBody>
      </p:sp>
      <p:sp>
        <p:nvSpPr>
          <p:cNvPr id="6" name="TextBox 6"/>
          <p:cNvSpPr txBox="1"/>
          <p:nvPr/>
        </p:nvSpPr>
        <p:spPr>
          <a:xfrm>
            <a:off x="381000" y="3429000"/>
            <a:ext cx="1981200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Many ways </a:t>
            </a:r>
            <a:endParaRPr lang="en-US" sz="2400" dirty="0"/>
          </a:p>
        </p:txBody>
      </p:sp>
      <p:sp>
        <p:nvSpPr>
          <p:cNvPr id="7" name="TextBox 4"/>
          <p:cNvSpPr txBox="1"/>
          <p:nvPr/>
        </p:nvSpPr>
        <p:spPr>
          <a:xfrm>
            <a:off x="304800" y="2057400"/>
            <a:ext cx="2743200" cy="46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Problem Solving</a:t>
            </a:r>
            <a:endParaRPr lang="en-US" sz="2400" dirty="0"/>
          </a:p>
        </p:txBody>
      </p:sp>
      <p:sp>
        <p:nvSpPr>
          <p:cNvPr id="8" name="Rectangle 12"/>
          <p:cNvSpPr/>
          <p:nvPr/>
        </p:nvSpPr>
        <p:spPr>
          <a:xfrm>
            <a:off x="2895600" y="2743200"/>
            <a:ext cx="1600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9" name="Content Placeholder 13"/>
          <p:cNvSpPr txBox="1">
            <a:spLocks/>
          </p:cNvSpPr>
          <p:nvPr/>
        </p:nvSpPr>
        <p:spPr>
          <a:xfrm rot="10800000" flipV="1">
            <a:off x="3124200" y="5181600"/>
            <a:ext cx="152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1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</a:t>
            </a:r>
            <a:endParaRPr kumimoji="1" lang="en-US" sz="2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943600" y="2514600"/>
            <a:ext cx="3200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C00000"/>
                </a:solidFill>
              </a:rPr>
              <a:t>Understand a given problem.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C00000"/>
                </a:solidFill>
              </a:rPr>
              <a:t>Plan an approach and process to solve.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C00000"/>
                </a:solidFill>
              </a:rPr>
              <a:t>Think in logic (think by themselves).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C00000"/>
                </a:solidFill>
              </a:rPr>
              <a:t>Explain one’s idea and listen other’s  (Group discussion)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C00000"/>
                </a:solidFill>
              </a:rPr>
              <a:t>Summarize contents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C00000"/>
                </a:solidFill>
              </a:rPr>
              <a:t>Practice </a:t>
            </a:r>
          </a:p>
        </p:txBody>
      </p:sp>
      <p:sp>
        <p:nvSpPr>
          <p:cNvPr id="11" name="10 Flecha abajo"/>
          <p:cNvSpPr/>
          <p:nvPr/>
        </p:nvSpPr>
        <p:spPr>
          <a:xfrm flipH="1">
            <a:off x="1493519" y="2514600"/>
            <a:ext cx="106681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11 Flecha abajo"/>
          <p:cNvSpPr/>
          <p:nvPr/>
        </p:nvSpPr>
        <p:spPr>
          <a:xfrm>
            <a:off x="1524000" y="3886200"/>
            <a:ext cx="152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/>
              <a:t>OUTPUTS </a:t>
            </a:r>
            <a:r>
              <a:rPr lang="en-US" sz="3600" b="1" dirty="0" smtClean="0"/>
              <a:t>: </a:t>
            </a:r>
            <a:r>
              <a:rPr lang="en-US" sz="3600" b="1" dirty="0"/>
              <a:t>by applying your learning in Japan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Output 1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altLang="ja-JP" dirty="0" smtClean="0"/>
              <a:t>Workshop</a:t>
            </a:r>
            <a:r>
              <a:rPr lang="en-US" dirty="0" smtClean="0"/>
              <a:t> </a:t>
            </a:r>
            <a:r>
              <a:rPr lang="en-US" dirty="0"/>
              <a:t>training for class 6 mathematics teacher is run well and effectively</a:t>
            </a:r>
          </a:p>
          <a:p>
            <a:r>
              <a:rPr lang="en-US" dirty="0"/>
              <a:t>Output 2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altLang="ja-JP" dirty="0" smtClean="0"/>
              <a:t>Suggestion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is</a:t>
            </a:r>
            <a:r>
              <a:rPr lang="ja-JP" altLang="en-US" dirty="0" smtClean="0"/>
              <a:t> </a:t>
            </a:r>
            <a:r>
              <a:rPr lang="en-US" altLang="ja-JP" dirty="0" smtClean="0"/>
              <a:t>made</a:t>
            </a:r>
            <a:r>
              <a:rPr lang="ja-JP" altLang="en-US" dirty="0" smtClean="0"/>
              <a:t>　</a:t>
            </a:r>
            <a:r>
              <a:rPr lang="en-US" altLang="ja-JP" dirty="0" smtClean="0"/>
              <a:t>to</a:t>
            </a:r>
            <a:r>
              <a:rPr lang="ja-JP" altLang="en-US" dirty="0" smtClean="0"/>
              <a:t>　</a:t>
            </a:r>
            <a:r>
              <a:rPr lang="en-US" altLang="ja-JP" dirty="0" smtClean="0"/>
              <a:t>the</a:t>
            </a:r>
            <a:r>
              <a:rPr lang="ja-JP" altLang="en-US" dirty="0" smtClean="0"/>
              <a:t>　</a:t>
            </a:r>
            <a:r>
              <a:rPr lang="en-US" altLang="ja-JP" dirty="0" smtClean="0"/>
              <a:t>MOE</a:t>
            </a:r>
            <a:r>
              <a:rPr lang="ja-JP" altLang="en-US" dirty="0" smtClean="0"/>
              <a:t>　</a:t>
            </a:r>
            <a:r>
              <a:rPr lang="en-US" altLang="ja-JP" dirty="0" smtClean="0"/>
              <a:t>and</a:t>
            </a:r>
            <a:r>
              <a:rPr lang="ja-JP" altLang="en-US" dirty="0" smtClean="0"/>
              <a:t>　</a:t>
            </a:r>
            <a:r>
              <a:rPr lang="en-US" altLang="ja-JP" dirty="0" smtClean="0"/>
              <a:t>SBM</a:t>
            </a:r>
            <a:r>
              <a:rPr lang="ja-JP" altLang="en-US" dirty="0" smtClean="0"/>
              <a:t>　</a:t>
            </a:r>
            <a:r>
              <a:rPr lang="en-US" altLang="ja-JP" dirty="0" smtClean="0"/>
              <a:t>to</a:t>
            </a:r>
            <a:r>
              <a:rPr lang="ja-JP" altLang="en-US" dirty="0" smtClean="0"/>
              <a:t>　</a:t>
            </a:r>
            <a:r>
              <a:rPr lang="en-US" altLang="ja-JP" dirty="0" smtClean="0"/>
              <a:t>improve</a:t>
            </a:r>
            <a:r>
              <a:rPr lang="ja-JP" altLang="en-US" dirty="0" smtClean="0"/>
              <a:t>　</a:t>
            </a:r>
            <a:r>
              <a:rPr lang="en-US" altLang="ja-JP" dirty="0" smtClean="0"/>
              <a:t>the</a:t>
            </a:r>
            <a:r>
              <a:rPr lang="ja-JP" altLang="en-US" dirty="0" smtClean="0"/>
              <a:t>　</a:t>
            </a:r>
            <a:r>
              <a:rPr lang="en-US" altLang="ja-JP" dirty="0" smtClean="0"/>
              <a:t>situation</a:t>
            </a:r>
            <a:r>
              <a:rPr lang="ja-JP" altLang="en-US" dirty="0" smtClean="0"/>
              <a:t>　</a:t>
            </a:r>
            <a:r>
              <a:rPr lang="en-US" altLang="ja-JP" dirty="0" smtClean="0"/>
              <a:t>of</a:t>
            </a:r>
            <a:r>
              <a:rPr lang="ja-JP" altLang="en-US" dirty="0" smtClean="0"/>
              <a:t>　</a:t>
            </a:r>
            <a:r>
              <a:rPr lang="en-US" altLang="ja-JP" dirty="0" smtClean="0"/>
              <a:t>students</a:t>
            </a:r>
            <a:r>
              <a:rPr lang="ja-JP" altLang="en-US" dirty="0" smtClean="0"/>
              <a:t>　</a:t>
            </a:r>
            <a:r>
              <a:rPr lang="en-US" altLang="ja-JP" dirty="0" smtClean="0"/>
              <a:t>and</a:t>
            </a:r>
            <a:r>
              <a:rPr lang="ja-JP" altLang="en-US" dirty="0" smtClean="0"/>
              <a:t>　</a:t>
            </a:r>
            <a:r>
              <a:rPr lang="en-US" altLang="ja-JP" dirty="0" smtClean="0"/>
              <a:t>teacher</a:t>
            </a:r>
            <a:r>
              <a:rPr lang="ja-JP" altLang="en-US" dirty="0" smtClean="0"/>
              <a:t>　</a:t>
            </a:r>
            <a:r>
              <a:rPr lang="en-US" altLang="ja-JP" dirty="0" smtClean="0"/>
              <a:t>ratio</a:t>
            </a:r>
            <a:r>
              <a:rPr lang="ja-JP" altLang="en-US" dirty="0" smtClean="0"/>
              <a:t>　</a:t>
            </a:r>
            <a:r>
              <a:rPr lang="en-US" altLang="ja-JP" dirty="0" smtClean="0"/>
              <a:t>and</a:t>
            </a:r>
            <a:r>
              <a:rPr lang="ja-JP" altLang="en-US" dirty="0" smtClean="0"/>
              <a:t>　</a:t>
            </a:r>
            <a:r>
              <a:rPr lang="en-US" altLang="ja-JP" dirty="0" smtClean="0"/>
              <a:t>the</a:t>
            </a:r>
            <a:r>
              <a:rPr lang="ja-JP" altLang="en-US" dirty="0" smtClean="0"/>
              <a:t>　</a:t>
            </a:r>
            <a:r>
              <a:rPr lang="en-US" altLang="ja-JP" dirty="0" smtClean="0"/>
              <a:t>lack</a:t>
            </a:r>
            <a:r>
              <a:rPr lang="ja-JP" altLang="en-US" dirty="0" smtClean="0"/>
              <a:t>　</a:t>
            </a:r>
            <a:r>
              <a:rPr lang="en-US" altLang="ja-JP" dirty="0" smtClean="0"/>
              <a:t>of</a:t>
            </a:r>
            <a:r>
              <a:rPr lang="ja-JP" altLang="en-US" dirty="0" smtClean="0"/>
              <a:t>　</a:t>
            </a:r>
            <a:r>
              <a:rPr lang="en-US" altLang="ja-JP" dirty="0" smtClean="0"/>
              <a:t>resources in school.</a:t>
            </a:r>
            <a:endParaRPr lang="en-US" dirty="0"/>
          </a:p>
          <a:p>
            <a:r>
              <a:rPr lang="en-US" dirty="0"/>
              <a:t>Output 3</a:t>
            </a:r>
          </a:p>
          <a:p>
            <a:pPr>
              <a:buNone/>
            </a:pPr>
            <a:r>
              <a:rPr lang="en-US" dirty="0" smtClean="0"/>
              <a:t>    Improvement in communication between teachers and parents.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1096962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/>
              <a:t>ACTIVITIES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5257800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6000" b="1" dirty="0"/>
              <a:t>Output </a:t>
            </a:r>
            <a:r>
              <a:rPr lang="en-US" sz="6000" b="1" dirty="0" smtClean="0"/>
              <a:t>1</a:t>
            </a:r>
          </a:p>
          <a:p>
            <a:pPr>
              <a:buNone/>
            </a:pPr>
            <a:endParaRPr lang="en-US" dirty="0"/>
          </a:p>
          <a:p>
            <a:pPr>
              <a:lnSpc>
                <a:spcPct val="120000"/>
              </a:lnSpc>
              <a:buNone/>
            </a:pPr>
            <a:r>
              <a:rPr lang="en-US" sz="4200" dirty="0" smtClean="0"/>
              <a:t> </a:t>
            </a:r>
            <a:r>
              <a:rPr lang="en-US" sz="4200" b="1" u="sng" dirty="0" smtClean="0"/>
              <a:t>Activity 1-1</a:t>
            </a:r>
            <a:r>
              <a:rPr lang="en-US" sz="4200" b="1" u="sng" dirty="0"/>
              <a:t> </a:t>
            </a:r>
            <a:r>
              <a:rPr lang="en-US" sz="4200" b="1" dirty="0" smtClean="0"/>
              <a:t>–</a:t>
            </a:r>
            <a:r>
              <a:rPr lang="en-US" sz="4200" dirty="0" smtClean="0"/>
              <a:t> Preparation of workshop training with district education officer and his assistant .</a:t>
            </a:r>
            <a:endParaRPr lang="en-US" sz="4200" dirty="0"/>
          </a:p>
          <a:p>
            <a:pPr>
              <a:lnSpc>
                <a:spcPct val="120000"/>
              </a:lnSpc>
              <a:buNone/>
            </a:pPr>
            <a:r>
              <a:rPr lang="en-US" sz="4200" dirty="0"/>
              <a:t> </a:t>
            </a:r>
            <a:r>
              <a:rPr lang="en-US" sz="4200" b="1" u="sng" dirty="0"/>
              <a:t>Activity 1-2</a:t>
            </a:r>
            <a:r>
              <a:rPr lang="en-US" sz="4200" dirty="0" smtClean="0"/>
              <a:t>.- Preparing workshop schedule base on what I learn from Japan on this course. </a:t>
            </a:r>
            <a:endParaRPr lang="en-US" sz="4200" dirty="0"/>
          </a:p>
          <a:p>
            <a:pPr>
              <a:lnSpc>
                <a:spcPct val="120000"/>
              </a:lnSpc>
              <a:buNone/>
            </a:pPr>
            <a:r>
              <a:rPr lang="en-US" sz="4200" dirty="0"/>
              <a:t> Activity 1-3</a:t>
            </a:r>
            <a:r>
              <a:rPr lang="en-US" sz="4200" dirty="0" smtClean="0"/>
              <a:t>.- Conducting  workshop twice a month on the first and the second Friday starting on April to July.</a:t>
            </a:r>
            <a:endParaRPr lang="en-US" sz="4200" dirty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4000" dirty="0" smtClean="0"/>
              <a:t>Activity  1-4</a:t>
            </a:r>
            <a:r>
              <a:rPr lang="en-US" dirty="0" smtClean="0"/>
              <a:t>.- Practice lesson study on August and September, two groups in August(last Friday )and  two groups in September(last Friday).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2023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Output 2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 </a:t>
            </a:r>
            <a:r>
              <a:rPr lang="en-US" dirty="0"/>
              <a:t>-</a:t>
            </a:r>
            <a:r>
              <a:rPr lang="en-US" sz="2200" dirty="0" smtClean="0"/>
              <a:t> </a:t>
            </a:r>
            <a:r>
              <a:rPr lang="en-US" sz="2000" b="1" dirty="0"/>
              <a:t>Activity </a:t>
            </a:r>
            <a:r>
              <a:rPr lang="en-US" sz="2000" b="1" dirty="0" smtClean="0"/>
              <a:t>2-1  </a:t>
            </a:r>
            <a:r>
              <a:rPr lang="en-US" sz="2000" dirty="0" smtClean="0"/>
              <a:t>- </a:t>
            </a:r>
            <a:r>
              <a:rPr lang="en-US" altLang="ja-JP" sz="2000" dirty="0" smtClean="0"/>
              <a:t>Calls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for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meeting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among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principals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of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each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school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to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discuss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the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schools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problems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and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to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make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a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suggestion</a:t>
            </a:r>
            <a:r>
              <a:rPr lang="ja-JP" altLang="en-US" sz="2000" dirty="0" smtClean="0"/>
              <a:t>  </a:t>
            </a:r>
            <a:r>
              <a:rPr lang="en-US" altLang="ja-JP" sz="2000" dirty="0" smtClean="0"/>
              <a:t>together to MOE and SBM.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>-</a:t>
            </a:r>
            <a:r>
              <a:rPr lang="en-US" sz="2000" dirty="0" smtClean="0"/>
              <a:t> </a:t>
            </a:r>
            <a:r>
              <a:rPr lang="en-US" sz="2000" b="1" dirty="0"/>
              <a:t>Activity </a:t>
            </a:r>
            <a:r>
              <a:rPr lang="en-US" sz="2000" b="1" dirty="0" smtClean="0"/>
              <a:t>2-2</a:t>
            </a:r>
            <a:r>
              <a:rPr lang="ja-JP" altLang="en-US" sz="2000" b="1" dirty="0" smtClean="0"/>
              <a:t> </a:t>
            </a:r>
            <a:r>
              <a:rPr lang="en-US" altLang="ja-JP" sz="2000" dirty="0" smtClean="0"/>
              <a:t>–</a:t>
            </a:r>
            <a:r>
              <a:rPr lang="en-US" sz="2000" dirty="0" smtClean="0"/>
              <a:t> </a:t>
            </a:r>
            <a:r>
              <a:rPr lang="en-US" altLang="ja-JP" sz="2000" dirty="0" smtClean="0"/>
              <a:t>Organizing a meeting  with the district education officer  to discuss the transportation problem.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026" name="Picture 2" descr="F:\102SANPH\SANY0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38200"/>
            <a:ext cx="45720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64309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/>
              <a:t>Output 3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-  </a:t>
            </a:r>
            <a:r>
              <a:rPr lang="en-US" sz="2400" b="1" u="sng" dirty="0"/>
              <a:t>Activity </a:t>
            </a:r>
            <a:r>
              <a:rPr lang="en-US" sz="2400" b="1" u="sng" dirty="0" smtClean="0"/>
              <a:t>3-1 </a:t>
            </a:r>
            <a:r>
              <a:rPr lang="en-US" sz="2400" b="1" dirty="0" smtClean="0"/>
              <a:t>–</a:t>
            </a:r>
            <a:r>
              <a:rPr lang="en-US" sz="2400" dirty="0" smtClean="0"/>
              <a:t> </a:t>
            </a:r>
            <a:r>
              <a:rPr lang="en-US" altLang="ja-JP" sz="2400" dirty="0" smtClean="0"/>
              <a:t>Principals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of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each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schools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call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for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a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PTA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meeting</a:t>
            </a:r>
            <a:r>
              <a:rPr lang="ja-JP" altLang="en-US" sz="2400" dirty="0" smtClean="0"/>
              <a:t>　　</a:t>
            </a:r>
            <a:r>
              <a:rPr lang="en-US" altLang="ja-JP" sz="2400" dirty="0" smtClean="0"/>
              <a:t>to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discuss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about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the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important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of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education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and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problem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of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children who run away from school.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 smtClean="0"/>
              <a:t>-  </a:t>
            </a:r>
            <a:r>
              <a:rPr lang="en-US" sz="2400" b="1" u="sng" dirty="0" smtClean="0"/>
              <a:t>Activity 3-2 </a:t>
            </a:r>
            <a:r>
              <a:rPr lang="en-US" sz="2400" b="1" dirty="0" smtClean="0"/>
              <a:t>–</a:t>
            </a:r>
            <a:r>
              <a:rPr lang="en-US" sz="2400" dirty="0" smtClean="0"/>
              <a:t> </a:t>
            </a:r>
            <a:r>
              <a:rPr lang="en-US" altLang="ja-JP" sz="2400" dirty="0" smtClean="0"/>
              <a:t>Teachers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and parents organize a collaborative activity to deal with children who run away from schools.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/>
              <a:t>-  </a:t>
            </a:r>
            <a:r>
              <a:rPr lang="en-US" sz="2400" b="1" u="sng" dirty="0" smtClean="0"/>
              <a:t>Activity 3-</a:t>
            </a:r>
            <a:r>
              <a:rPr lang="ja-JP" altLang="en-US" sz="2400" b="1" u="sng" dirty="0" smtClean="0"/>
              <a:t>３</a:t>
            </a:r>
            <a:r>
              <a:rPr lang="en-US" sz="2400" b="1" u="sng" dirty="0" smtClean="0"/>
              <a:t> </a:t>
            </a:r>
            <a:r>
              <a:rPr lang="en-US" sz="2400" b="1" dirty="0" smtClean="0"/>
              <a:t>–</a:t>
            </a:r>
            <a:r>
              <a:rPr lang="en-US" sz="2400" dirty="0" smtClean="0"/>
              <a:t> </a:t>
            </a:r>
            <a:r>
              <a:rPr lang="en-US" altLang="ja-JP" sz="2400" dirty="0" smtClean="0"/>
              <a:t>Class 6 teachers organize extra</a:t>
            </a:r>
            <a:r>
              <a:rPr lang="ja-JP" altLang="en-US" sz="2400" dirty="0" smtClean="0"/>
              <a:t>ｃ</a:t>
            </a:r>
            <a:r>
              <a:rPr lang="en-US" altLang="ja-JP" sz="2400" dirty="0" smtClean="0"/>
              <a:t>lasses for preparing SEE in schools and parents assist the attendance of children to extra classes.</a:t>
            </a:r>
            <a:r>
              <a:rPr lang="ja-JP" altLang="en-US" sz="2400" dirty="0" smtClean="0"/>
              <a:t>　</a:t>
            </a:r>
            <a:endParaRPr lang="en-US" sz="2400" dirty="0"/>
          </a:p>
        </p:txBody>
      </p:sp>
      <p:pic>
        <p:nvPicPr>
          <p:cNvPr id="2050" name="Picture 2" descr="F:\103___11\IMG_0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2590800" cy="194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907</TotalTime>
  <Words>553</Words>
  <Application>Microsoft Office PowerPoint</Application>
  <PresentationFormat>Presentación en pantalla (4:3)</PresentationFormat>
  <Paragraphs>157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Flujo</vt:lpstr>
      <vt:lpstr> 　　　　　　　  Action Plan </vt:lpstr>
      <vt:lpstr>Name                :   Tuamelie Mahe Country            :   Kingdom of Tonga Organization   :   Ministry of Education, Women, Affairs &amp;Cultures. Position   :   Senior Assistant Teacher (SAT) Title     : To improve SEE Mathematic Result. Period    :  ６　Months Target Location: All Eua Government Primary School Target Group   : Class 6 students(Mathematics Result on SEE) </vt:lpstr>
      <vt:lpstr>      NARRATIVE   SUMMARY</vt:lpstr>
      <vt:lpstr>                  LEARNING IN JAPAN</vt:lpstr>
      <vt:lpstr>Problem Solving Approach</vt:lpstr>
      <vt:lpstr>OUTPUTS : by applying your learning in Japan</vt:lpstr>
      <vt:lpstr>ACTIVITIES</vt:lpstr>
      <vt:lpstr>Output 2  - Activity 2-1  - Calls for　meeting　among　principals　of　each　school　to　discuss　the　schools　problems　and　to　make　a　suggestion  together to MOE and SBM. - Activity 2-2 – Organizing a meeting  with the district education officer  to discuss the transportation problem.  </vt:lpstr>
      <vt:lpstr>Output 3 -  Activity 3-1 – Principals of　each　schools　call　for　a　PTA　meeting　　to　discuss　about　the　important　of　education　and　problem　of　children who run away from school.  -  Activity 3-2 – Teachers and parents organize a collaborative activity to deal with children who run away from schools. -  Activity 3-３ – Class 6 teachers organize extraｃlasses for preparing SEE in schools and parents assist the attendance of children to extra classes.　</vt:lpstr>
      <vt:lpstr>Plan of operation</vt:lpstr>
      <vt:lpstr>Diapositiva 11</vt:lpstr>
      <vt:lpstr>Diapositiva 12</vt:lpstr>
      <vt:lpstr>Thank You!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 The J1100711 Group Training Course on  “IMPROVING TEACHING METHODS IN MATHEMATICS IN PRIMARY EDUCATION”</dc:title>
  <dc:creator>sela</dc:creator>
  <cp:lastModifiedBy>Owner</cp:lastModifiedBy>
  <cp:revision>100</cp:revision>
  <dcterms:created xsi:type="dcterms:W3CDTF">2012-02-26T10:58:45Z</dcterms:created>
  <dcterms:modified xsi:type="dcterms:W3CDTF">2012-03-01T00:44:13Z</dcterms:modified>
</cp:coreProperties>
</file>