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66" r:id="rId4"/>
    <p:sldId id="265" r:id="rId5"/>
    <p:sldId id="264" r:id="rId6"/>
    <p:sldId id="267" r:id="rId7"/>
    <p:sldId id="261" r:id="rId8"/>
    <p:sldId id="260" r:id="rId9"/>
    <p:sldId id="269" r:id="rId10"/>
    <p:sldId id="270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840DA-3A27-439C-BD71-417B2FD407A8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9DB90-A63E-4FDD-AAC8-74E7DC26A6DC}" type="slidenum">
              <a:rPr lang="en-US" smtClean="0"/>
              <a:pPr/>
              <a:t>&lt;#&gt;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D6571F-8E17-46B5-896F-268EAEE64BA2}" type="datetime1">
              <a:rPr lang="en-US" altLang="ja-JP" smtClean="0"/>
              <a:t>3/1/2012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37E50D-1E3E-4537-B3FA-DB42E033EC12}" type="slidenum">
              <a:rPr lang="en-US" smtClean="0"/>
              <a:pPr/>
              <a:t>&lt;#&gt;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91D571-7B95-43CE-9B52-0A75D98B0F78}" type="datetime1">
              <a:rPr lang="en-US" altLang="ja-JP" smtClean="0"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37E50D-1E3E-4537-B3FA-DB42E033EC12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45FDE8-787D-4B2C-9644-8185243CED38}" type="datetime1">
              <a:rPr lang="en-US" altLang="ja-JP" smtClean="0"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37E50D-1E3E-4537-B3FA-DB42E033EC12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5F1FBC-5985-47F1-8E20-B78E791CE088}" type="datetime1">
              <a:rPr lang="en-US" altLang="ja-JP" smtClean="0"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37E50D-1E3E-4537-B3FA-DB42E033EC12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8E42E5-7962-432A-AE23-88BD622A39C1}" type="datetime1">
              <a:rPr lang="en-US" altLang="ja-JP" smtClean="0"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37E50D-1E3E-4537-B3FA-DB42E033EC12}" type="slidenum">
              <a:rPr lang="en-US" smtClean="0"/>
              <a:pPr/>
              <a:t>&lt;#&gt;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73D095-7675-4BC6-823D-8C8824682CEE}" type="datetime1">
              <a:rPr lang="en-US" altLang="ja-JP" smtClean="0"/>
              <a:t>3/1/2012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37E50D-1E3E-4537-B3FA-DB42E033EC12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8C5504-1B40-48FC-9ED3-89CE4112807A}" type="datetime1">
              <a:rPr lang="en-US" altLang="ja-JP" smtClean="0"/>
              <a:t>3/1/2012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37E50D-1E3E-4537-B3FA-DB42E033EC12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15DD99-6C19-4DAE-8F2A-F3CC51F1C819}" type="datetime1">
              <a:rPr lang="en-US" altLang="ja-JP" smtClean="0"/>
              <a:t>3/1/2012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37E50D-1E3E-4537-B3FA-DB42E033EC12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A084A-C5A8-436F-A1D8-1E55CE360169}" type="datetime1">
              <a:rPr lang="en-US" altLang="ja-JP" smtClean="0"/>
              <a:t>3/1/2012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37E50D-1E3E-4537-B3FA-DB42E033EC12}" type="slidenum">
              <a:rPr lang="en-US" smtClean="0"/>
              <a:pPr/>
              <a:t>&lt;#&gt;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E05CA0-4B44-4F3E-87A3-EDB873B58CA8}" type="datetime1">
              <a:rPr lang="en-US" altLang="ja-JP" smtClean="0"/>
              <a:t>3/1/2012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37E50D-1E3E-4537-B3FA-DB42E033EC12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26676C-C7B7-4A64-AC95-5BF2FFE6F9C9}" type="datetime1">
              <a:rPr lang="en-US" altLang="ja-JP" smtClean="0"/>
              <a:t>3/1/2012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37E50D-1E3E-4537-B3FA-DB42E033EC12}" type="slidenum">
              <a:rPr lang="en-US" smtClean="0"/>
              <a:pPr/>
              <a:t>&lt;#&gt;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4E1ADC8-1A93-43CC-8F4F-BC6881E232C3}" type="datetime1">
              <a:rPr lang="en-US" altLang="ja-JP" smtClean="0"/>
              <a:t>3/1/2012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737E50D-1E3E-4537-B3FA-DB42E033EC12}" type="slidenum">
              <a:rPr lang="en-US" smtClean="0"/>
              <a:pPr/>
              <a:t>&lt;#&gt;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304800"/>
            <a:ext cx="7391400" cy="20574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dirty="0" smtClean="0"/>
              <a:t>Improving  Teaching Methods of mathematics in Primary Education (JFY 2011)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953000"/>
            <a:ext cx="7543800" cy="1524000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endParaRPr lang="en-US" sz="2000" b="1" dirty="0" smtClean="0"/>
          </a:p>
          <a:p>
            <a:pPr algn="ctr"/>
            <a:r>
              <a:rPr lang="en-US" sz="2000" b="1" dirty="0" smtClean="0"/>
              <a:t>by</a:t>
            </a:r>
          </a:p>
          <a:p>
            <a:pPr algn="ctr"/>
            <a:r>
              <a:rPr lang="en-US" b="1" dirty="0" err="1" smtClean="0"/>
              <a:t>Maboi</a:t>
            </a:r>
            <a:r>
              <a:rPr lang="en-US" b="1" dirty="0" smtClean="0"/>
              <a:t> </a:t>
            </a:r>
            <a:r>
              <a:rPr lang="en-US" b="1" dirty="0" err="1" smtClean="0"/>
              <a:t>Zacharia</a:t>
            </a:r>
            <a:r>
              <a:rPr lang="en-US" b="1" dirty="0" smtClean="0"/>
              <a:t> </a:t>
            </a:r>
            <a:r>
              <a:rPr lang="en-US" b="1" dirty="0" err="1" smtClean="0"/>
              <a:t>Mphunyane</a:t>
            </a:r>
            <a:endParaRPr lang="en-US" b="1" dirty="0"/>
          </a:p>
        </p:txBody>
      </p:sp>
      <p:pic>
        <p:nvPicPr>
          <p:cNvPr id="1027" name="Picture 3" descr="C:\Users\user\Desktop\Flags\Jap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5029200"/>
            <a:ext cx="1600200" cy="1371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905000" y="2438400"/>
            <a:ext cx="5943600" cy="2438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Action Plan</a:t>
            </a:r>
          </a:p>
          <a:p>
            <a:pPr algn="ctr"/>
            <a:r>
              <a:rPr lang="en-US" sz="3200" dirty="0" smtClean="0"/>
              <a:t>For</a:t>
            </a:r>
          </a:p>
          <a:p>
            <a:pPr algn="ctr"/>
            <a:r>
              <a:rPr lang="en-US" sz="3200" dirty="0" smtClean="0"/>
              <a:t> Lesotho College of Education</a:t>
            </a:r>
            <a:endParaRPr lang="en-US" sz="3200" dirty="0"/>
          </a:p>
        </p:txBody>
      </p:sp>
      <p:pic>
        <p:nvPicPr>
          <p:cNvPr id="1028" name="Picture 4" descr="C:\Users\user\Desktop\Lesot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5029199"/>
            <a:ext cx="1524000" cy="1371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6705600" cy="178276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Integration of computer skills training in mathematics </a:t>
            </a:r>
            <a:br>
              <a:rPr lang="en-US" dirty="0" smtClean="0"/>
            </a:br>
            <a:r>
              <a:rPr lang="en-US" dirty="0" smtClean="0"/>
              <a:t>-e-board, etc-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990600" y="1981200"/>
            <a:ext cx="8153400" cy="4267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user\Documents\JICA Pictures 2012\109_3101\IMG_01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133600"/>
            <a:ext cx="1905000" cy="2133600"/>
          </a:xfrm>
          <a:prstGeom prst="rect">
            <a:avLst/>
          </a:prstGeom>
          <a:noFill/>
        </p:spPr>
      </p:pic>
      <p:pic>
        <p:nvPicPr>
          <p:cNvPr id="2053" name="Picture 5" descr="C:\Users\user\Documents\JICA Pictures 2012\109_3101\IMG_01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133600"/>
            <a:ext cx="2336800" cy="2133600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1219200" y="4419600"/>
            <a:ext cx="44196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Makinadan</a:t>
            </a:r>
            <a:r>
              <a:rPr lang="en-US" sz="2800" dirty="0" smtClean="0"/>
              <a:t>-sense using interactive board to teach symmetry. </a:t>
            </a:r>
            <a:endParaRPr lang="en-US" sz="2800" dirty="0"/>
          </a:p>
        </p:txBody>
      </p:sp>
      <p:sp>
        <p:nvSpPr>
          <p:cNvPr id="11" name="6-Point Star 10"/>
          <p:cNvSpPr/>
          <p:nvPr/>
        </p:nvSpPr>
        <p:spPr>
          <a:xfrm>
            <a:off x="5562600" y="2057400"/>
            <a:ext cx="3581400" cy="4191000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Plan to integrate training of use </a:t>
            </a:r>
            <a:r>
              <a:rPr lang="en-US" dirty="0" err="1" smtClean="0"/>
              <a:t>og</a:t>
            </a:r>
            <a:r>
              <a:rPr lang="en-US" dirty="0" smtClean="0"/>
              <a:t>  electronic equipment such as computers and mobile phones for mathematics </a:t>
            </a:r>
            <a:endParaRPr lang="en-US" dirty="0"/>
          </a:p>
        </p:txBody>
      </p:sp>
      <p:sp>
        <p:nvSpPr>
          <p:cNvPr id="12" name="日付プレースホル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47C8-3720-450C-A09A-DE755144B9DD}" type="datetime1">
              <a:rPr lang="en-US" altLang="ja-JP" smtClean="0"/>
              <a:t>3/1/2012</a:t>
            </a:fld>
            <a:endParaRPr lang="en-US"/>
          </a:p>
        </p:txBody>
      </p:sp>
      <p:sp>
        <p:nvSpPr>
          <p:cNvPr id="13" name="フッター プレースホルダ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62096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Algerian" pitchFamily="82" charset="0"/>
              </a:rPr>
              <a:t>End of Slide Show</a:t>
            </a:r>
            <a:endParaRPr lang="en-US" sz="60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3352800"/>
            <a:ext cx="7498080" cy="2895600"/>
          </a:xfrm>
          <a:ln>
            <a:solidFill>
              <a:schemeClr val="tx2">
                <a:lumMod val="50000"/>
              </a:schemeClr>
            </a:solidFill>
          </a:ln>
        </p:spPr>
        <p:txBody>
          <a:bodyPr>
            <a:normAutofit fontScale="92500"/>
          </a:bodyPr>
          <a:lstStyle/>
          <a:p>
            <a:pPr lvl="1">
              <a:buNone/>
            </a:pPr>
            <a:endParaRPr lang="en-US" sz="5600" dirty="0" smtClean="0"/>
          </a:p>
          <a:p>
            <a:pPr algn="ctr">
              <a:buNone/>
            </a:pPr>
            <a:r>
              <a:rPr lang="en-US" sz="6000" dirty="0" smtClean="0">
                <a:latin typeface="OCR A Extended" pitchFamily="50" charset="0"/>
              </a:rPr>
              <a:t>Thank You</a:t>
            </a:r>
          </a:p>
          <a:p>
            <a:pPr algn="ctr">
              <a:buNone/>
            </a:pPr>
            <a:r>
              <a:rPr lang="en-US" sz="6000" dirty="0" err="1" smtClean="0">
                <a:latin typeface="OCR A Extended" pitchFamily="50" charset="0"/>
              </a:rPr>
              <a:t>Arigatogozaimasu</a:t>
            </a:r>
            <a:endParaRPr lang="en-US" sz="6000" dirty="0">
              <a:latin typeface="OCR A Extended" pitchFamily="50" charset="0"/>
            </a:endParaRP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724E-E835-4D68-A22C-15EB46271780}" type="datetime1">
              <a:rPr lang="en-US" altLang="ja-JP" smtClean="0"/>
              <a:t>3/1/2012</a:t>
            </a:fld>
            <a:endParaRPr 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31242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0" algn="ctr"/>
            <a:r>
              <a:rPr lang="en-US" dirty="0" smtClean="0"/>
              <a:t>Overall Goal                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143000"/>
            <a:ext cx="3886200" cy="5715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GB" b="1" dirty="0" smtClean="0"/>
              <a:t>Students who are registered for mathematics courses in Lesotho College of Education improve their academic achievement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943600" y="0"/>
            <a:ext cx="3200400" cy="1143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Objective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0" y="1600200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en-US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4876800" y="1143000"/>
            <a:ext cx="4267200" cy="4114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GB" sz="2400" b="1" dirty="0" smtClean="0"/>
              <a:t>Students who are registered for mathematics courses in Lesotho College of Education show positive attitudes towards mathematics and their learning </a:t>
            </a:r>
            <a:endParaRPr lang="en-US" sz="2400" dirty="0" smtClean="0"/>
          </a:p>
        </p:txBody>
      </p:sp>
      <p:pic>
        <p:nvPicPr>
          <p:cNvPr id="2053" name="Picture 5" descr="C:\Users\user\Desktop\Basotho Hat Mase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5714999"/>
            <a:ext cx="2114550" cy="1143001"/>
          </a:xfrm>
          <a:prstGeom prst="rect">
            <a:avLst/>
          </a:prstGeom>
          <a:noFill/>
        </p:spPr>
      </p:pic>
      <p:pic>
        <p:nvPicPr>
          <p:cNvPr id="3074" name="Picture 2" descr="C:\Users\user\Desktop\maliba-mountain-lod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5257800"/>
            <a:ext cx="4267199" cy="1600200"/>
          </a:xfrm>
          <a:prstGeom prst="rect">
            <a:avLst/>
          </a:prstGeom>
          <a:noFill/>
        </p:spPr>
      </p:pic>
      <p:pic>
        <p:nvPicPr>
          <p:cNvPr id="3076" name="Picture 4" descr="G:\DCIM\135_0103\IMG_10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0"/>
            <a:ext cx="1905000" cy="1143000"/>
          </a:xfrm>
          <a:prstGeom prst="rect">
            <a:avLst/>
          </a:prstGeom>
          <a:noFill/>
        </p:spPr>
      </p:pic>
      <p:sp>
        <p:nvSpPr>
          <p:cNvPr id="11" name="日付プレースホルダ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02A05-F90C-4434-A917-01BB6435C80B}" type="datetime1">
              <a:rPr lang="en-US" altLang="ja-JP" smtClean="0"/>
              <a:t>3/1/2012</a:t>
            </a:fld>
            <a:endParaRPr lang="en-US"/>
          </a:p>
        </p:txBody>
      </p:sp>
      <p:sp>
        <p:nvSpPr>
          <p:cNvPr id="13" name="フッター プレースホルダ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1417638"/>
          </a:xfrm>
          <a:ln>
            <a:solidFill>
              <a:schemeClr val="accent5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Title of the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8153400" cy="5334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en-GB" b="1" dirty="0" smtClean="0"/>
          </a:p>
          <a:p>
            <a:pPr algn="ctr">
              <a:buNone/>
            </a:pPr>
            <a:r>
              <a:rPr lang="en-US" sz="3600" dirty="0" smtClean="0"/>
              <a:t>Establishing structures that will allow use of problem solving approach in mathematics classrooms at Lesotho College of Education. </a:t>
            </a:r>
            <a:endParaRPr lang="en-US" sz="3600" dirty="0"/>
          </a:p>
        </p:txBody>
      </p:sp>
      <p:pic>
        <p:nvPicPr>
          <p:cNvPr id="3074" name="Picture 2" descr="E:\Places\DSC002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572000"/>
            <a:ext cx="8001000" cy="2286000"/>
          </a:xfrm>
          <a:prstGeom prst="rect">
            <a:avLst/>
          </a:prstGeom>
          <a:noFill/>
        </p:spPr>
      </p:pic>
      <p:pic>
        <p:nvPicPr>
          <p:cNvPr id="6" name="Picture 3" descr="C:\Users\user\Desktop\Basotho H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572000"/>
            <a:ext cx="2133600" cy="22860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5C386-177D-41CF-A8F4-7D5B0D1F8439}" type="datetime1">
              <a:rPr lang="en-US" altLang="ja-JP" smtClean="0"/>
              <a:t>3/1/2012</a:t>
            </a:fld>
            <a:endParaRPr 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1524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Background Problems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8153400" cy="5334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Large teacher trainer : student ratio </a:t>
            </a:r>
          </a:p>
          <a:p>
            <a:r>
              <a:rPr lang="en-US" b="1" dirty="0" smtClean="0"/>
              <a:t>Shortage of  useful resources like computers </a:t>
            </a:r>
          </a:p>
          <a:p>
            <a:r>
              <a:rPr lang="en-US" b="1" dirty="0" smtClean="0"/>
              <a:t>Use of traditional approach to teaching, i.e. telling </a:t>
            </a:r>
          </a:p>
          <a:p>
            <a:r>
              <a:rPr lang="en-US" b="1" dirty="0" smtClean="0"/>
              <a:t>Etc </a:t>
            </a:r>
          </a:p>
          <a:p>
            <a:endParaRPr lang="en-GB" b="1" dirty="0" smtClean="0"/>
          </a:p>
        </p:txBody>
      </p:sp>
      <p:pic>
        <p:nvPicPr>
          <p:cNvPr id="4098" name="Picture 2" descr="E:\Places\DSC002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4800600"/>
            <a:ext cx="7391400" cy="1350264"/>
          </a:xfrm>
          <a:prstGeom prst="rect">
            <a:avLst/>
          </a:prstGeom>
          <a:noFill/>
        </p:spPr>
      </p:pic>
      <p:sp>
        <p:nvSpPr>
          <p:cNvPr id="6" name="日付プレースホル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9EAC1-A4A0-420E-99B6-C027B1075068}" type="datetime1">
              <a:rPr lang="en-US" altLang="ja-JP" smtClean="0"/>
              <a:t>3/1/2012</a:t>
            </a:fld>
            <a:endParaRPr lang="en-US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524000"/>
            <a:ext cx="7498080" cy="47244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>
              <a:buNone/>
            </a:pPr>
            <a:endParaRPr lang="en-GB" b="1" dirty="0" smtClean="0"/>
          </a:p>
          <a:p>
            <a:r>
              <a:rPr lang="en-US" sz="8000" b="1" dirty="0" smtClean="0"/>
              <a:t>Problem solving approach to teaching:  posing: the lesson </a:t>
            </a:r>
          </a:p>
          <a:p>
            <a:pPr>
              <a:buNone/>
            </a:pPr>
            <a:endParaRPr lang="en-US" sz="8000" b="1" dirty="0" smtClean="0"/>
          </a:p>
          <a:p>
            <a:r>
              <a:rPr lang="en-US" sz="8000" b="1" dirty="0" smtClean="0"/>
              <a:t>Teaching materials:</a:t>
            </a:r>
          </a:p>
          <a:p>
            <a:pPr>
              <a:buNone/>
            </a:pPr>
            <a:r>
              <a:rPr lang="en-US" sz="8000" b="1" dirty="0" smtClean="0"/>
              <a:t>      - provide situation from which a problem ca be posed for </a:t>
            </a:r>
          </a:p>
          <a:p>
            <a:pPr>
              <a:buNone/>
            </a:pPr>
            <a:r>
              <a:rPr lang="en-US" sz="8000" b="1" dirty="0" smtClean="0"/>
              <a:t>        learners learn by-/for themselves   </a:t>
            </a:r>
          </a:p>
          <a:p>
            <a:pPr>
              <a:buNone/>
            </a:pPr>
            <a:endParaRPr lang="en-US" sz="8000" b="1" dirty="0" smtClean="0"/>
          </a:p>
          <a:p>
            <a:r>
              <a:rPr lang="en-US" sz="8000" b="1" dirty="0" smtClean="0"/>
              <a:t>Textbooks:</a:t>
            </a:r>
          </a:p>
          <a:p>
            <a:pPr>
              <a:buNone/>
            </a:pPr>
            <a:r>
              <a:rPr lang="en-US" sz="8000" b="1" dirty="0" smtClean="0"/>
              <a:t>      - aligned to flow of normal classroom lesson </a:t>
            </a:r>
            <a:r>
              <a:rPr lang="en-US" sz="8000" dirty="0" smtClean="0"/>
              <a:t> </a:t>
            </a:r>
          </a:p>
          <a:p>
            <a:endParaRPr lang="en-US" sz="8000" dirty="0" smtClean="0"/>
          </a:p>
          <a:p>
            <a:r>
              <a:rPr lang="en-US" sz="8000" b="1" dirty="0" smtClean="0"/>
              <a:t>Chalkboard writing is  done to ensure all important points remain on the board until the end of the lesson. </a:t>
            </a:r>
            <a:endParaRPr lang="en-US" sz="8000" dirty="0" smtClean="0"/>
          </a:p>
          <a:p>
            <a:pPr algn="ctr">
              <a:buNone/>
            </a:pPr>
            <a:r>
              <a:rPr lang="en-GB" sz="8000" b="1" dirty="0" smtClean="0"/>
              <a:t>  </a:t>
            </a:r>
            <a:endParaRPr lang="en-US" sz="8000" dirty="0" smtClean="0"/>
          </a:p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400800" y="304800"/>
            <a:ext cx="24384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435608" y="274638"/>
            <a:ext cx="4888992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447800" y="304800"/>
            <a:ext cx="49530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 smtClean="0"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What has been learnt in Japan?</a:t>
            </a:r>
          </a:p>
          <a:p>
            <a:pPr algn="ctr"/>
            <a:endParaRPr lang="en-US" dirty="0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9D4E-F6F4-4F7B-9BDF-D8EFF9764162}" type="datetime1">
              <a:rPr lang="en-US" altLang="ja-JP" smtClean="0"/>
              <a:t>3/1/2012</a:t>
            </a:fld>
            <a:endParaRPr lang="en-US"/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304800"/>
            <a:ext cx="6964680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8153400" cy="5334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2800" b="1" i="1" dirty="0" smtClean="0"/>
              <a:t>Lesson Study: (Plan, teach, observe, reflect, revise)</a:t>
            </a:r>
            <a:endParaRPr lang="en-US" sz="2800" b="1" i="1" dirty="0"/>
          </a:p>
        </p:txBody>
      </p:sp>
      <p:sp>
        <p:nvSpPr>
          <p:cNvPr id="6" name="Rounded Rectangle 5"/>
          <p:cNvSpPr/>
          <p:nvPr/>
        </p:nvSpPr>
        <p:spPr>
          <a:xfrm>
            <a:off x="1447800" y="304800"/>
            <a:ext cx="50292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Lesson Study</a:t>
            </a:r>
            <a:endParaRPr lang="en-US" sz="32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6477000" y="304800"/>
            <a:ext cx="23622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pic>
        <p:nvPicPr>
          <p:cNvPr id="1026" name="Picture 2" descr="C:\Users\user\Documents\JICA Pictures 2012\125_1602\IMG_08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200400"/>
            <a:ext cx="2692400" cy="2095500"/>
          </a:xfrm>
          <a:prstGeom prst="rect">
            <a:avLst/>
          </a:prstGeom>
          <a:noFill/>
        </p:spPr>
      </p:pic>
      <p:pic>
        <p:nvPicPr>
          <p:cNvPr id="1027" name="Picture 3" descr="C:\Users\user\Documents\JICA Pictures 2012\125_1602\IMG_08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2400" y="3200400"/>
            <a:ext cx="2641600" cy="1981200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/>
        </p:nvSpPr>
        <p:spPr>
          <a:xfrm>
            <a:off x="1143000" y="2209800"/>
            <a:ext cx="8001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Lesson study  session; and problem posing  at Junior High School, </a:t>
            </a:r>
            <a:r>
              <a:rPr lang="en-US" sz="2800" dirty="0" err="1" smtClean="0"/>
              <a:t>Otsuka</a:t>
            </a:r>
            <a:r>
              <a:rPr lang="en-US" sz="2800" dirty="0" smtClean="0"/>
              <a:t>. (</a:t>
            </a:r>
            <a:r>
              <a:rPr lang="en-US" sz="2800" dirty="0" err="1" smtClean="0"/>
              <a:t>Isoda</a:t>
            </a:r>
            <a:r>
              <a:rPr lang="en-US" sz="2800" dirty="0" smtClean="0"/>
              <a:t>-sensei’s class)</a:t>
            </a:r>
            <a:endParaRPr lang="en-US" sz="2800" dirty="0"/>
          </a:p>
        </p:txBody>
      </p:sp>
      <p:sp>
        <p:nvSpPr>
          <p:cNvPr id="10" name="6-Point Star 9"/>
          <p:cNvSpPr/>
          <p:nvPr/>
        </p:nvSpPr>
        <p:spPr>
          <a:xfrm>
            <a:off x="3733800" y="3657600"/>
            <a:ext cx="2971800" cy="3200400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Establish lesson study group in the department</a:t>
            </a:r>
            <a:endParaRPr lang="en-US" sz="2400" dirty="0"/>
          </a:p>
        </p:txBody>
      </p:sp>
      <p:sp>
        <p:nvSpPr>
          <p:cNvPr id="11" name="日付プレースホルダ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54276-BDB0-4003-97C9-8FF5B01F3945}" type="datetime1">
              <a:rPr lang="en-US" altLang="ja-JP" smtClean="0"/>
              <a:t>3/1/2012</a:t>
            </a:fld>
            <a:endParaRPr lang="en-US"/>
          </a:p>
        </p:txBody>
      </p:sp>
      <p:sp>
        <p:nvSpPr>
          <p:cNvPr id="12" name="フッター プレースホル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524000"/>
            <a:ext cx="7498080" cy="47244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/>
              <a:t>Problem based/problem solving approach;</a:t>
            </a:r>
          </a:p>
          <a:p>
            <a:pPr>
              <a:buNone/>
            </a:pPr>
            <a:r>
              <a:rPr lang="en-US" sz="2800" b="1" dirty="0" smtClean="0"/>
              <a:t>enhanced through lesson study</a:t>
            </a:r>
          </a:p>
          <a:p>
            <a:pPr algn="ctr">
              <a:buNone/>
            </a:pPr>
            <a:endParaRPr lang="en-US" dirty="0"/>
          </a:p>
        </p:txBody>
      </p:sp>
      <p:sp>
        <p:nvSpPr>
          <p:cNvPr id="6" name="Hexagon 5"/>
          <p:cNvSpPr/>
          <p:nvPr/>
        </p:nvSpPr>
        <p:spPr>
          <a:xfrm>
            <a:off x="1447800" y="304800"/>
            <a:ext cx="7391400" cy="10668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Teaching Methods</a:t>
            </a:r>
            <a:endParaRPr lang="en-US" sz="4000" dirty="0"/>
          </a:p>
        </p:txBody>
      </p:sp>
      <p:pic>
        <p:nvPicPr>
          <p:cNvPr id="7" name="Picture 2" descr="G:\DCIM\134_2902\IMG_10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276600"/>
            <a:ext cx="3581400" cy="2933700"/>
          </a:xfrm>
          <a:prstGeom prst="rect">
            <a:avLst/>
          </a:prstGeom>
          <a:noFill/>
        </p:spPr>
      </p:pic>
      <p:sp>
        <p:nvSpPr>
          <p:cNvPr id="8" name="6-Point Star 7"/>
          <p:cNvSpPr/>
          <p:nvPr/>
        </p:nvSpPr>
        <p:spPr>
          <a:xfrm>
            <a:off x="5181600" y="2819400"/>
            <a:ext cx="3657600" cy="3429000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Establish lesson study group  to problem based approach to teaching </a:t>
            </a:r>
            <a:endParaRPr lang="en-US" sz="2400" dirty="0"/>
          </a:p>
        </p:txBody>
      </p:sp>
      <p:sp>
        <p:nvSpPr>
          <p:cNvPr id="9" name="日付プレースホルダ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00C1-8E1D-4C45-866A-FDC42E65CE1A}" type="datetime1">
              <a:rPr lang="en-US" altLang="ja-JP" smtClean="0"/>
              <a:t>3/1/2012</a:t>
            </a:fld>
            <a:endParaRPr lang="en-US"/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40176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400" dirty="0" smtClean="0"/>
              <a:t>Paper Folding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-Origami- by Professor </a:t>
            </a:r>
            <a:r>
              <a:rPr lang="en-US" sz="3100" dirty="0" err="1" smtClean="0"/>
              <a:t>Haga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8006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en-GB" b="1" dirty="0" smtClean="0"/>
          </a:p>
          <a:p>
            <a:pPr>
              <a:buNone/>
            </a:pPr>
            <a:r>
              <a:rPr lang="en-US" dirty="0" smtClean="0"/>
              <a:t>Paper-folding to make some shapes to use in other topics, e.g.  Symmetry.</a:t>
            </a:r>
            <a:endParaRPr lang="en-US" dirty="0"/>
          </a:p>
        </p:txBody>
      </p:sp>
      <p:pic>
        <p:nvPicPr>
          <p:cNvPr id="6146" name="Picture 2" descr="E:\fotos tursday 02-02-12\111_0202\IMG_03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4267200"/>
            <a:ext cx="2209800" cy="1905000"/>
          </a:xfrm>
          <a:prstGeom prst="rect">
            <a:avLst/>
          </a:prstGeom>
          <a:noFill/>
        </p:spPr>
      </p:pic>
      <p:pic>
        <p:nvPicPr>
          <p:cNvPr id="7" name="Picture 3" descr="E:\fotos tursday 02-02-12\111_0202\IMG_03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343400"/>
            <a:ext cx="2362200" cy="1847850"/>
          </a:xfrm>
          <a:prstGeom prst="rect">
            <a:avLst/>
          </a:prstGeom>
          <a:noFill/>
        </p:spPr>
      </p:pic>
      <p:sp>
        <p:nvSpPr>
          <p:cNvPr id="8" name="6-Point Star 7"/>
          <p:cNvSpPr/>
          <p:nvPr/>
        </p:nvSpPr>
        <p:spPr>
          <a:xfrm>
            <a:off x="3810000" y="3200400"/>
            <a:ext cx="2895600" cy="2895600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Students make  these materials in their projects  </a:t>
            </a:r>
            <a:endParaRPr lang="en-US" sz="2400" dirty="0"/>
          </a:p>
        </p:txBody>
      </p:sp>
      <p:sp>
        <p:nvSpPr>
          <p:cNvPr id="9" name="日付プレースホルダ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4E91F-6D92-4584-BD68-8DC040FBCCCB}" type="datetime1">
              <a:rPr lang="en-US" altLang="ja-JP" smtClean="0"/>
              <a:t>3/1/2012</a:t>
            </a:fld>
            <a:endParaRPr lang="en-US"/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D-book software used to make this digital book</a:t>
            </a:r>
            <a:endParaRPr lang="en-US" dirty="0"/>
          </a:p>
        </p:txBody>
      </p:sp>
      <p:sp>
        <p:nvSpPr>
          <p:cNvPr id="7" name="Round Same Side Corner Rectangle 6"/>
          <p:cNvSpPr/>
          <p:nvPr/>
        </p:nvSpPr>
        <p:spPr>
          <a:xfrm>
            <a:off x="990600" y="1524000"/>
            <a:ext cx="8153400" cy="533400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219200"/>
            <a:ext cx="6400800" cy="5638800"/>
          </a:xfrm>
          <a:prstGeom prst="rect">
            <a:avLst/>
          </a:prstGeom>
          <a:noFill/>
        </p:spPr>
      </p:pic>
      <p:sp>
        <p:nvSpPr>
          <p:cNvPr id="9" name="6-Point Star 8"/>
          <p:cNvSpPr/>
          <p:nvPr/>
        </p:nvSpPr>
        <p:spPr>
          <a:xfrm>
            <a:off x="5943600" y="2286000"/>
            <a:ext cx="3200400" cy="3657600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Prepare digital books</a:t>
            </a:r>
            <a:endParaRPr lang="en-US" sz="2800" dirty="0"/>
          </a:p>
        </p:txBody>
      </p:sp>
      <p:sp>
        <p:nvSpPr>
          <p:cNvPr id="10" name="日付プレースホル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9C61D-CA6B-44E5-A2E1-BD5685193EE7}" type="datetime1">
              <a:rPr lang="en-US" altLang="ja-JP" smtClean="0"/>
              <a:t>3/1/2012</a:t>
            </a:fld>
            <a:endParaRPr lang="en-US"/>
          </a:p>
        </p:txBody>
      </p:sp>
      <p:sp>
        <p:nvSpPr>
          <p:cNvPr id="11" name="フッター プレースホル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2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502</TotalTime>
  <Words>330</Words>
  <Application>Microsoft Office PowerPoint</Application>
  <PresentationFormat>画面に合わせる (4:3)</PresentationFormat>
  <Paragraphs>65</Paragraphs>
  <Slides>11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2" baseType="lpstr">
      <vt:lpstr>Solstice</vt:lpstr>
      <vt:lpstr>Improving  Teaching Methods of mathematics in Primary Education (JFY 2011)</vt:lpstr>
      <vt:lpstr>Overall Goal                  </vt:lpstr>
      <vt:lpstr>Title of the Project</vt:lpstr>
      <vt:lpstr>Background Problems </vt:lpstr>
      <vt:lpstr>スライド 5</vt:lpstr>
      <vt:lpstr>スライド 6</vt:lpstr>
      <vt:lpstr>Objective</vt:lpstr>
      <vt:lpstr>Paper Folding -Origami- by Professor Haga</vt:lpstr>
      <vt:lpstr>D-book software used to make this digital book</vt:lpstr>
      <vt:lpstr>Integration of computer skills training in mathematics  -e-board, etc-</vt:lpstr>
      <vt:lpstr>End of Slide Show</vt:lpstr>
    </vt:vector>
  </TitlesOfParts>
  <Company>Genco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 Teaching Methods of mathematics in Primary Eduation (JFY 2011)</dc:title>
  <dc:creator>user</dc:creator>
  <cp:lastModifiedBy>Kubota</cp:lastModifiedBy>
  <cp:revision>61</cp:revision>
  <dcterms:created xsi:type="dcterms:W3CDTF">2012-02-29T11:50:04Z</dcterms:created>
  <dcterms:modified xsi:type="dcterms:W3CDTF">2012-03-01T01:46:02Z</dcterms:modified>
</cp:coreProperties>
</file>