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263" r:id="rId2"/>
    <p:sldId id="257" r:id="rId3"/>
    <p:sldId id="259" r:id="rId4"/>
    <p:sldId id="264" r:id="rId5"/>
    <p:sldId id="266" r:id="rId6"/>
    <p:sldId id="261" r:id="rId7"/>
    <p:sldId id="265" r:id="rId8"/>
    <p:sldId id="267" r:id="rId9"/>
    <p:sldId id="268" r:id="rId10"/>
    <p:sldId id="269" r:id="rId11"/>
    <p:sldId id="271"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0" autoAdjust="0"/>
  </p:normalViewPr>
  <p:slideViewPr>
    <p:cSldViewPr>
      <p:cViewPr>
        <p:scale>
          <a:sx n="100" d="100"/>
          <a:sy n="100" d="100"/>
        </p:scale>
        <p:origin x="-282" y="-74334"/>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100" d="100"/>
        <a:sy n="100" d="100"/>
      </p:scale>
      <p:origin x="0" y="564"/>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81C092-B80E-4AF6-B04E-82E5B149AF45}" type="datetimeFigureOut">
              <a:rPr lang="en-ZA" smtClean="0"/>
              <a:pPr/>
              <a:t>2012/03/01</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FFE67C-AD41-44DF-A173-8523CEC1615E}"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25C3E-3622-4FC9-A5B4-C2BEC473A4B5}" type="datetimeFigureOut">
              <a:rPr lang="en-ZA" smtClean="0"/>
              <a:pPr/>
              <a:t>2012/03/01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77B5D-62A2-4032-AAEA-87E28B6C9826}"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5CAC33B-7981-45D4-A375-DBFA8EA44772}" type="datetime1">
              <a:rPr lang="en-ZA" smtClean="0"/>
              <a:pPr/>
              <a:t>2012/03/01</a:t>
            </a:fld>
            <a:endParaRPr lang="en-ZA"/>
          </a:p>
        </p:txBody>
      </p:sp>
      <p:sp>
        <p:nvSpPr>
          <p:cNvPr id="19" name="Footer Placeholder 18"/>
          <p:cNvSpPr>
            <a:spLocks noGrp="1"/>
          </p:cNvSpPr>
          <p:nvPr>
            <p:ph type="ftr" sz="quarter" idx="11"/>
          </p:nvPr>
        </p:nvSpPr>
        <p:spPr/>
        <p:txBody>
          <a:bodyPr/>
          <a:lstStyle/>
          <a:p>
            <a:endParaRPr lang="en-ZA"/>
          </a:p>
        </p:txBody>
      </p:sp>
      <p:sp>
        <p:nvSpPr>
          <p:cNvPr id="27" name="Slide Number Placeholder 26"/>
          <p:cNvSpPr>
            <a:spLocks noGrp="1"/>
          </p:cNvSpPr>
          <p:nvPr>
            <p:ph type="sldNum" sz="quarter" idx="12"/>
          </p:nvPr>
        </p:nvSpPr>
        <p:spPr/>
        <p:txBody>
          <a:bodyPr/>
          <a:lstStyle/>
          <a:p>
            <a:fld id="{49A6DB1C-BA97-4E73-9C69-73B8C1E59665}" type="slidenum">
              <a:rPr lang="en-ZA" smtClean="0"/>
              <a:pPr/>
              <a:t>‹#›</a:t>
            </a:fld>
            <a:endParaRPr lang="en-ZA"/>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26EF0E-7D5B-452E-9A50-459B1A3EE0BD}" type="datetime1">
              <a:rPr lang="en-ZA" smtClean="0"/>
              <a:pPr/>
              <a:t>2012/03/01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9A6DB1C-BA97-4E73-9C69-73B8C1E59665}" type="slidenum">
              <a:rPr lang="en-ZA" smtClean="0"/>
              <a:pPr/>
              <a:t>‹#›</a:t>
            </a:fld>
            <a:endParaRPr lang="en-ZA"/>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ECD776-6A6A-4791-B403-DB76B271CE3E}" type="datetime1">
              <a:rPr lang="en-ZA" smtClean="0"/>
              <a:pPr/>
              <a:t>2012/03/01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9A6DB1C-BA97-4E73-9C69-73B8C1E59665}" type="slidenum">
              <a:rPr lang="en-ZA" smtClean="0"/>
              <a:pPr/>
              <a:t>‹#›</a:t>
            </a:fld>
            <a:endParaRPr lang="en-ZA"/>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1DA877-C8D9-44F7-A235-9DFF53AF2B17}" type="datetime1">
              <a:rPr lang="en-ZA" smtClean="0"/>
              <a:pPr/>
              <a:t>2012/03/01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9A6DB1C-BA97-4E73-9C69-73B8C1E59665}" type="slidenum">
              <a:rPr lang="en-ZA" smtClean="0"/>
              <a:pPr/>
              <a:t>‹#›</a:t>
            </a:fld>
            <a:endParaRPr lang="en-ZA"/>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93A87E-ECD6-40A6-ACC1-5D5B7878E639}" type="datetime1">
              <a:rPr lang="en-ZA" smtClean="0"/>
              <a:pPr/>
              <a:t>2012/03/01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9A6DB1C-BA97-4E73-9C69-73B8C1E59665}" type="slidenum">
              <a:rPr lang="en-ZA" smtClean="0"/>
              <a:pPr/>
              <a:t>‹#›</a:t>
            </a:fld>
            <a:endParaRPr lang="en-ZA"/>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15BEAE-822C-4CD4-8768-E02048823BE3}" type="datetime1">
              <a:rPr lang="en-ZA" smtClean="0"/>
              <a:pPr/>
              <a:t>2012/03/01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9A6DB1C-BA97-4E73-9C69-73B8C1E59665}" type="slidenum">
              <a:rPr lang="en-ZA" smtClean="0"/>
              <a:pPr/>
              <a:t>‹#›</a:t>
            </a:fld>
            <a:endParaRPr lang="en-ZA"/>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1B004F-B836-47DF-9006-7C0EA8C5C70C}" type="datetime1">
              <a:rPr lang="en-ZA" smtClean="0"/>
              <a:pPr/>
              <a:t>2012/03/01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9A6DB1C-BA97-4E73-9C69-73B8C1E59665}" type="slidenum">
              <a:rPr lang="en-ZA" smtClean="0"/>
              <a:pPr/>
              <a:t>‹#›</a:t>
            </a:fld>
            <a:endParaRPr lang="en-ZA"/>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8F7028-1C44-4250-87F8-B8193A3EEC9F}" type="datetime1">
              <a:rPr lang="en-ZA" smtClean="0"/>
              <a:pPr/>
              <a:t>2012/03/01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9A6DB1C-BA97-4E73-9C69-73B8C1E59665}" type="slidenum">
              <a:rPr lang="en-ZA" smtClean="0"/>
              <a:pPr/>
              <a:t>‹#›</a:t>
            </a:fld>
            <a:endParaRPr lang="en-ZA"/>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BE6A1-B5E0-4A56-B20F-0C08C4F3A51B}" type="datetime1">
              <a:rPr lang="en-ZA" smtClean="0"/>
              <a:pPr/>
              <a:t>2012/03/01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9A6DB1C-BA97-4E73-9C69-73B8C1E59665}" type="slidenum">
              <a:rPr lang="en-ZA" smtClean="0"/>
              <a:pPr/>
              <a:t>‹#›</a:t>
            </a:fld>
            <a:endParaRPr lang="en-ZA"/>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C9481C-78D2-4945-BC45-8292A8C60A3E}" type="datetime1">
              <a:rPr lang="en-ZA" smtClean="0"/>
              <a:pPr/>
              <a:t>2012/03/01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9A6DB1C-BA97-4E73-9C69-73B8C1E59665}" type="slidenum">
              <a:rPr lang="en-ZA" smtClean="0"/>
              <a:pPr/>
              <a:t>‹#›</a:t>
            </a:fld>
            <a:endParaRPr lang="en-ZA"/>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1E6AC3-2406-4B6F-953E-5A20E1799B13}" type="datetime1">
              <a:rPr lang="en-ZA" smtClean="0"/>
              <a:pPr/>
              <a:t>2012/03/01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8077200" y="6356350"/>
            <a:ext cx="609600" cy="365125"/>
          </a:xfrm>
        </p:spPr>
        <p:txBody>
          <a:bodyPr/>
          <a:lstStyle/>
          <a:p>
            <a:fld id="{49A6DB1C-BA97-4E73-9C69-73B8C1E59665}" type="slidenum">
              <a:rPr lang="en-ZA" smtClean="0"/>
              <a:pPr/>
              <a:t>‹#›</a:t>
            </a:fld>
            <a:endParaRPr lang="en-Z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4A2793-4852-4FD6-A627-EFFF65906D0D}" type="datetime1">
              <a:rPr lang="en-ZA" smtClean="0"/>
              <a:pPr/>
              <a:t>2012/03/01</a:t>
            </a:fld>
            <a:endParaRPr lang="en-Z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Z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A6DB1C-BA97-4E73-9C69-73B8C1E59665}" type="slidenum">
              <a:rPr lang="en-ZA" smtClean="0"/>
              <a:pPr/>
              <a:t>‹#›</a:t>
            </a:fld>
            <a:endParaRPr lang="en-Z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tionsonline.org/oneworld/map/za_provinces_map2.htm" TargetMode="External"/><Relationship Id="rId2" Type="http://schemas.openxmlformats.org/officeDocument/2006/relationships/image" Target="../media/image2.gif"/><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Autofit/>
          </a:bodyPr>
          <a:lstStyle/>
          <a:p>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ACTION PLAN</a:t>
            </a:r>
            <a:endParaRPr lang="en-ZA"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 name="Picture 2" descr="National flag: National Flag"/>
          <p:cNvPicPr/>
          <p:nvPr/>
        </p:nvPicPr>
        <p:blipFill>
          <a:blip r:embed="rId2" cstate="print"/>
          <a:srcRect/>
          <a:stretch>
            <a:fillRect/>
          </a:stretch>
        </p:blipFill>
        <p:spPr bwMode="auto">
          <a:xfrm>
            <a:off x="251520" y="980728"/>
            <a:ext cx="936103" cy="648072"/>
          </a:xfrm>
          <a:prstGeom prst="rect">
            <a:avLst/>
          </a:prstGeom>
          <a:noFill/>
          <a:ln w="9525">
            <a:noFill/>
            <a:miter lim="800000"/>
            <a:headEnd/>
            <a:tailEnd/>
          </a:ln>
        </p:spPr>
      </p:pic>
      <p:pic>
        <p:nvPicPr>
          <p:cNvPr id="6" name="Picture 5" descr="Political Map of South Africa Provinces">
            <a:hlinkClick r:id="rId3"/>
          </p:cNvPr>
          <p:cNvPicPr/>
          <p:nvPr/>
        </p:nvPicPr>
        <p:blipFill>
          <a:blip r:embed="rId4" cstate="print"/>
          <a:srcRect/>
          <a:stretch>
            <a:fillRect/>
          </a:stretch>
        </p:blipFill>
        <p:spPr bwMode="auto">
          <a:xfrm>
            <a:off x="7308304" y="1052736"/>
            <a:ext cx="1152128" cy="792088"/>
          </a:xfrm>
          <a:prstGeom prst="rect">
            <a:avLst/>
          </a:prstGeom>
          <a:noFill/>
          <a:ln w="9525">
            <a:noFill/>
            <a:miter lim="800000"/>
            <a:headEnd/>
            <a:tailEnd/>
          </a:ln>
        </p:spPr>
      </p:pic>
      <p:sp>
        <p:nvSpPr>
          <p:cNvPr id="9" name="Rectangle 8"/>
          <p:cNvSpPr/>
          <p:nvPr/>
        </p:nvSpPr>
        <p:spPr>
          <a:xfrm>
            <a:off x="1691680" y="4077072"/>
            <a:ext cx="4572000" cy="646331"/>
          </a:xfrm>
          <a:prstGeom prst="rect">
            <a:avLst/>
          </a:prstGeom>
        </p:spPr>
        <p:txBody>
          <a:bodyPr wrap="square">
            <a:spAutoFit/>
          </a:bodyPr>
          <a:lstStyle/>
          <a:p>
            <a:r>
              <a:rPr lang="en-US" b="1" dirty="0" smtClean="0">
                <a:solidFill>
                  <a:srgbClr val="7030A0"/>
                </a:solidFill>
              </a:rPr>
              <a:t>IMPROVING TEACHING METHODS IN MATHEMATICS IN PRIMARY EDUCATION” </a:t>
            </a:r>
            <a:endParaRPr lang="en-ZA" dirty="0"/>
          </a:p>
        </p:txBody>
      </p:sp>
      <p:sp>
        <p:nvSpPr>
          <p:cNvPr id="10" name="Rectangle 9"/>
          <p:cNvSpPr/>
          <p:nvPr/>
        </p:nvSpPr>
        <p:spPr>
          <a:xfrm>
            <a:off x="6660232" y="548680"/>
            <a:ext cx="2181175" cy="369332"/>
          </a:xfrm>
          <a:prstGeom prst="rect">
            <a:avLst/>
          </a:prstGeom>
        </p:spPr>
        <p:txBody>
          <a:bodyPr wrap="none">
            <a:spAutoFit/>
          </a:bodyPr>
          <a:lstStyle/>
          <a:p>
            <a:pPr algn="just"/>
            <a:r>
              <a:rPr lang="en-US" b="1" dirty="0" smtClean="0">
                <a:solidFill>
                  <a:srgbClr val="7030A0"/>
                </a:solidFill>
              </a:rPr>
              <a:t>Country</a:t>
            </a:r>
            <a:r>
              <a:rPr lang="en-ZA" dirty="0" smtClean="0">
                <a:solidFill>
                  <a:srgbClr val="7030A0"/>
                </a:solidFill>
              </a:rPr>
              <a:t>:</a:t>
            </a:r>
            <a:r>
              <a:rPr lang="en-US" b="1" dirty="0" smtClean="0">
                <a:solidFill>
                  <a:srgbClr val="7030A0"/>
                </a:solidFill>
              </a:rPr>
              <a:t>South Africa</a:t>
            </a:r>
            <a:endParaRPr lang="en-ZA" dirty="0">
              <a:solidFill>
                <a:srgbClr val="7030A0"/>
              </a:solidFill>
            </a:endParaRPr>
          </a:p>
        </p:txBody>
      </p:sp>
      <p:pic>
        <p:nvPicPr>
          <p:cNvPr id="1027" name="Picture 3" descr="C:\Users\MUKWENA\Pictures\Japan week 5\2012-02-23\405.JPG"/>
          <p:cNvPicPr>
            <a:picLocks noChangeAspect="1" noChangeArrowheads="1"/>
          </p:cNvPicPr>
          <p:nvPr/>
        </p:nvPicPr>
        <p:blipFill>
          <a:blip r:embed="rId5" cstate="print"/>
          <a:srcRect/>
          <a:stretch>
            <a:fillRect/>
          </a:stretch>
        </p:blipFill>
        <p:spPr bwMode="auto">
          <a:xfrm>
            <a:off x="-4717032" y="-6436096"/>
            <a:ext cx="1920000" cy="1440000"/>
          </a:xfrm>
          <a:prstGeom prst="rect">
            <a:avLst/>
          </a:prstGeom>
          <a:noFill/>
        </p:spPr>
      </p:pic>
      <p:pic>
        <p:nvPicPr>
          <p:cNvPr id="1028" name="Picture 4" descr="C:\Users\MUKWENA\Pictures\Japan week 5\2012-02-23\405.JPG"/>
          <p:cNvPicPr>
            <a:picLocks noChangeAspect="1" noChangeArrowheads="1"/>
          </p:cNvPicPr>
          <p:nvPr/>
        </p:nvPicPr>
        <p:blipFill>
          <a:blip r:embed="rId6" cstate="print"/>
          <a:srcRect/>
          <a:stretch>
            <a:fillRect/>
          </a:stretch>
        </p:blipFill>
        <p:spPr bwMode="auto">
          <a:xfrm>
            <a:off x="1763688" y="1772816"/>
            <a:ext cx="4824536" cy="2376264"/>
          </a:xfrm>
          <a:prstGeom prst="rect">
            <a:avLst/>
          </a:prstGeom>
          <a:noFill/>
        </p:spPr>
      </p:pic>
      <p:sp>
        <p:nvSpPr>
          <p:cNvPr id="13" name="Rectangle 12"/>
          <p:cNvSpPr/>
          <p:nvPr/>
        </p:nvSpPr>
        <p:spPr>
          <a:xfrm>
            <a:off x="1704716" y="1268760"/>
            <a:ext cx="5033942" cy="646331"/>
          </a:xfrm>
          <a:prstGeom prst="rect">
            <a:avLst/>
          </a:prstGeom>
        </p:spPr>
        <p:txBody>
          <a:bodyPr wrap="none">
            <a:spAutoFit/>
          </a:bodyPr>
          <a:lstStyle/>
          <a:p>
            <a:pPr algn="just"/>
            <a:r>
              <a:rPr lang="en-US" sz="3600" b="1" dirty="0" smtClean="0">
                <a:solidFill>
                  <a:srgbClr val="FFC000"/>
                </a:solidFill>
              </a:rPr>
              <a:t>Name</a:t>
            </a:r>
            <a:r>
              <a:rPr lang="en-ZA" sz="3600" b="1" dirty="0" smtClean="0">
                <a:solidFill>
                  <a:srgbClr val="FFC000"/>
                </a:solidFill>
              </a:rPr>
              <a:t>:</a:t>
            </a:r>
            <a:r>
              <a:rPr lang="en-ZA" sz="3600" dirty="0" smtClean="0">
                <a:solidFill>
                  <a:srgbClr val="FFC000"/>
                </a:solidFill>
              </a:rPr>
              <a:t>       </a:t>
            </a:r>
            <a:r>
              <a:rPr lang="en-US" sz="3600" b="1" dirty="0" smtClean="0">
                <a:solidFill>
                  <a:srgbClr val="FFC000"/>
                </a:solidFill>
              </a:rPr>
              <a:t>Paul Mukwena</a:t>
            </a:r>
            <a:endParaRPr lang="en-ZA" sz="3600" dirty="0">
              <a:solidFill>
                <a:srgbClr val="FFC000"/>
              </a:solidFill>
            </a:endParaRPr>
          </a:p>
        </p:txBody>
      </p:sp>
      <p:sp>
        <p:nvSpPr>
          <p:cNvPr id="14" name="Rectangle 13"/>
          <p:cNvSpPr/>
          <p:nvPr/>
        </p:nvSpPr>
        <p:spPr>
          <a:xfrm>
            <a:off x="1115616" y="5013176"/>
            <a:ext cx="6912768" cy="1631216"/>
          </a:xfrm>
          <a:prstGeom prst="rect">
            <a:avLst/>
          </a:prstGeom>
          <a:solidFill>
            <a:srgbClr val="FFFF00"/>
          </a:solidFill>
        </p:spPr>
        <p:txBody>
          <a:bodyPr wrap="square">
            <a:spAutoFit/>
          </a:bodyPr>
          <a:lstStyle/>
          <a:p>
            <a:r>
              <a:rPr lang="en-US" sz="2000" b="1" dirty="0" smtClean="0">
                <a:solidFill>
                  <a:schemeClr val="accent6">
                    <a:lumMod val="75000"/>
                  </a:schemeClr>
                </a:solidFill>
              </a:rPr>
              <a:t>ORGANIZATION                                </a:t>
            </a:r>
            <a:r>
              <a:rPr lang="en-ZA" sz="2000" dirty="0" smtClean="0">
                <a:solidFill>
                  <a:schemeClr val="accent6">
                    <a:lumMod val="75000"/>
                  </a:schemeClr>
                </a:solidFill>
              </a:rPr>
              <a:t>:</a:t>
            </a:r>
            <a:r>
              <a:rPr lang="en-US" sz="2000" b="1" dirty="0" smtClean="0">
                <a:solidFill>
                  <a:schemeClr val="accent6">
                    <a:lumMod val="75000"/>
                  </a:schemeClr>
                </a:solidFill>
              </a:rPr>
              <a:t>NORWOOD PRIMARY SCHOOL</a:t>
            </a:r>
            <a:endParaRPr lang="en-ZA" sz="2000" dirty="0" smtClean="0">
              <a:solidFill>
                <a:schemeClr val="accent6">
                  <a:lumMod val="75000"/>
                </a:schemeClr>
              </a:solidFill>
            </a:endParaRPr>
          </a:p>
          <a:p>
            <a:r>
              <a:rPr lang="en-US" sz="2000" b="1" dirty="0" smtClean="0">
                <a:solidFill>
                  <a:schemeClr val="accent6">
                    <a:lumMod val="75000"/>
                  </a:schemeClr>
                </a:solidFill>
              </a:rPr>
              <a:t>POSITION</a:t>
            </a:r>
            <a:r>
              <a:rPr lang="en-ZA" sz="2000" dirty="0" smtClean="0">
                <a:solidFill>
                  <a:schemeClr val="accent6">
                    <a:lumMod val="75000"/>
                  </a:schemeClr>
                </a:solidFill>
              </a:rPr>
              <a:t>: </a:t>
            </a:r>
            <a:r>
              <a:rPr lang="en-US" sz="2000" b="1" dirty="0" smtClean="0">
                <a:solidFill>
                  <a:schemeClr val="accent6">
                    <a:lumMod val="75000"/>
                  </a:schemeClr>
                </a:solidFill>
              </a:rPr>
              <a:t>HEAD OF DEPARTMENT FOR MATHEMATICS AND            NATURAL SCIENCES</a:t>
            </a:r>
          </a:p>
          <a:p>
            <a:pPr algn="just"/>
            <a:endParaRPr lang="en-US" sz="2000" b="1" dirty="0" smtClean="0">
              <a:solidFill>
                <a:srgbClr val="7030A0"/>
              </a:solidFill>
            </a:endParaRPr>
          </a:p>
          <a:p>
            <a:pPr algn="just"/>
            <a:endParaRPr lang="en-ZA" sz="2000" dirty="0">
              <a:solidFill>
                <a:srgbClr val="7030A0"/>
              </a:solidFill>
            </a:endParaRPr>
          </a:p>
        </p:txBody>
      </p:sp>
      <p:sp>
        <p:nvSpPr>
          <p:cNvPr id="11" name="Date Placeholder 10"/>
          <p:cNvSpPr>
            <a:spLocks noGrp="1"/>
          </p:cNvSpPr>
          <p:nvPr>
            <p:ph type="dt" sz="half" idx="10"/>
          </p:nvPr>
        </p:nvSpPr>
        <p:spPr/>
        <p:txBody>
          <a:bodyPr/>
          <a:lstStyle/>
          <a:p>
            <a:fld id="{7FC1811A-5551-4EDE-A4F2-F4B7C88FEA8C}" type="datetime1">
              <a:rPr lang="en-ZA" smtClean="0"/>
              <a:pPr/>
              <a:t>2012/03/01</a:t>
            </a:fld>
            <a:endParaRPr lang="en-ZA"/>
          </a:p>
        </p:txBody>
      </p:sp>
      <p:sp>
        <p:nvSpPr>
          <p:cNvPr id="12" name="Slide Number Placeholder 11"/>
          <p:cNvSpPr>
            <a:spLocks noGrp="1"/>
          </p:cNvSpPr>
          <p:nvPr>
            <p:ph type="sldNum" sz="quarter" idx="12"/>
          </p:nvPr>
        </p:nvSpPr>
        <p:spPr/>
        <p:txBody>
          <a:bodyPr/>
          <a:lstStyle/>
          <a:p>
            <a:fld id="{49A6DB1C-BA97-4E73-9C69-73B8C1E59665}" type="slidenum">
              <a:rPr lang="en-ZA" smtClean="0"/>
              <a:pPr/>
              <a:t>1</a:t>
            </a:fld>
            <a:endParaRPr lang="en-ZA"/>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23529" y="544830"/>
          <a:ext cx="8640959" cy="5475714"/>
        </p:xfrm>
        <a:graphic>
          <a:graphicData uri="http://schemas.openxmlformats.org/drawingml/2006/table">
            <a:tbl>
              <a:tblPr/>
              <a:tblGrid>
                <a:gridCol w="1313076"/>
                <a:gridCol w="1367902"/>
                <a:gridCol w="1223235"/>
                <a:gridCol w="182448"/>
                <a:gridCol w="182909"/>
                <a:gridCol w="164020"/>
                <a:gridCol w="165402"/>
                <a:gridCol w="232207"/>
                <a:gridCol w="150198"/>
                <a:gridCol w="763426"/>
                <a:gridCol w="913163"/>
                <a:gridCol w="693856"/>
                <a:gridCol w="522005"/>
                <a:gridCol w="767112"/>
              </a:tblGrid>
              <a:tr h="2102876">
                <a:tc>
                  <a:txBody>
                    <a:bodyPr/>
                    <a:lstStyle/>
                    <a:p>
                      <a:pPr algn="just">
                        <a:spcAft>
                          <a:spcPts val="0"/>
                        </a:spcAft>
                      </a:pPr>
                      <a:endParaRPr lang="en-US" sz="700" kern="100" dirty="0">
                        <a:latin typeface="Palatino Linotype"/>
                        <a:ea typeface="MS PGothic"/>
                        <a:cs typeface="Arial"/>
                      </a:endParaRPr>
                    </a:p>
                    <a:p>
                      <a:pPr algn="just">
                        <a:spcAft>
                          <a:spcPts val="0"/>
                        </a:spcAft>
                      </a:pPr>
                      <a:r>
                        <a:rPr lang="en-US" sz="700" kern="100" dirty="0">
                          <a:latin typeface="Palatino Linotype"/>
                          <a:ea typeface="MS PGothic"/>
                          <a:cs typeface="Arial"/>
                        </a:rPr>
                        <a:t>  2</a:t>
                      </a:r>
                      <a:r>
                        <a:rPr lang="en-US" sz="700" kern="100" dirty="0">
                          <a:latin typeface="Times New Roman"/>
                          <a:ea typeface="Times New Roman"/>
                          <a:cs typeface="Times New Roman"/>
                        </a:rPr>
                        <a:t> The attendance of mathematics extra classes by students is very good</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dirty="0">
                        <a:latin typeface="Palatino Linotype"/>
                        <a:ea typeface="MS PGothic"/>
                        <a:cs typeface="Arial"/>
                      </a:endParaRPr>
                    </a:p>
                    <a:p>
                      <a:pPr algn="just">
                        <a:lnSpc>
                          <a:spcPts val="1500"/>
                        </a:lnSpc>
                        <a:spcAft>
                          <a:spcPts val="0"/>
                        </a:spcAft>
                      </a:pPr>
                      <a:r>
                        <a:rPr lang="en-US" sz="700" kern="100" dirty="0">
                          <a:latin typeface="Times New Roman"/>
                          <a:ea typeface="Times New Roman"/>
                          <a:cs typeface="Times New Roman"/>
                        </a:rPr>
                        <a:t>1 to select students who can attend extra classes</a:t>
                      </a:r>
                      <a:endParaRPr lang="en-ZA" sz="700" kern="100" dirty="0">
                        <a:latin typeface="Calibri"/>
                        <a:ea typeface="Times New Roman"/>
                        <a:cs typeface="Times New Roman"/>
                      </a:endParaRPr>
                    </a:p>
                    <a:p>
                      <a:pPr algn="just">
                        <a:lnSpc>
                          <a:spcPts val="1500"/>
                        </a:lnSpc>
                        <a:spcAft>
                          <a:spcPts val="0"/>
                        </a:spcAft>
                      </a:pPr>
                      <a:r>
                        <a:rPr lang="en-US" sz="700" kern="100" dirty="0">
                          <a:latin typeface="Times New Roman"/>
                          <a:ea typeface="Times New Roman"/>
                          <a:cs typeface="Times New Roman"/>
                        </a:rPr>
                        <a:t>2-2 Identify teachers who can offer mathematics extra classes</a:t>
                      </a:r>
                      <a:endParaRPr lang="en-ZA" sz="700" kern="100" dirty="0">
                        <a:latin typeface="Calibri"/>
                        <a:ea typeface="Times New Roman"/>
                        <a:cs typeface="Times New Roman"/>
                      </a:endParaRPr>
                    </a:p>
                    <a:p>
                      <a:pPr algn="just">
                        <a:lnSpc>
                          <a:spcPts val="1500"/>
                        </a:lnSpc>
                        <a:spcAft>
                          <a:spcPts val="0"/>
                        </a:spcAft>
                      </a:pPr>
                      <a:r>
                        <a:rPr lang="en-US" sz="700" kern="100" dirty="0">
                          <a:latin typeface="Times New Roman"/>
                          <a:ea typeface="Times New Roman"/>
                          <a:cs typeface="Times New Roman"/>
                        </a:rPr>
                        <a:t>2-3 develop special worksheets for students who attend mathematics extra classes</a:t>
                      </a:r>
                      <a:endParaRPr lang="en-ZA" sz="700" kern="100" dirty="0">
                        <a:latin typeface="Calibri"/>
                        <a:ea typeface="Times New Roman"/>
                        <a:cs typeface="Times New Roman"/>
                      </a:endParaRPr>
                    </a:p>
                    <a:p>
                      <a:pPr algn="just">
                        <a:lnSpc>
                          <a:spcPts val="1500"/>
                        </a:lnSpc>
                        <a:spcAft>
                          <a:spcPts val="0"/>
                        </a:spcAft>
                      </a:pPr>
                      <a:r>
                        <a:rPr lang="en-US" sz="700" kern="100" dirty="0">
                          <a:latin typeface="Times New Roman"/>
                          <a:ea typeface="Times New Roman"/>
                          <a:cs typeface="Times New Roman"/>
                        </a:rPr>
                        <a:t>2-4 support students who attend extra classes</a:t>
                      </a:r>
                      <a:endParaRPr lang="en-ZA" sz="700" kern="100" dirty="0">
                        <a:latin typeface="Calibri"/>
                        <a:ea typeface="Times New Roman"/>
                        <a:cs typeface="Times New Roman"/>
                      </a:endParaRPr>
                    </a:p>
                    <a:p>
                      <a:pPr algn="just">
                        <a:lnSpc>
                          <a:spcPts val="1500"/>
                        </a:lnSpc>
                        <a:spcAft>
                          <a:spcPts val="0"/>
                        </a:spcAft>
                      </a:pPr>
                      <a:r>
                        <a:rPr lang="en-US" sz="700" kern="100" dirty="0">
                          <a:latin typeface="Times New Roman"/>
                          <a:ea typeface="Times New Roman"/>
                          <a:cs typeface="Times New Roman"/>
                        </a:rPr>
                        <a:t>2-5 graduate students who have shown great improvement in mathematics to </a:t>
                      </a:r>
                      <a:endParaRPr lang="en-ZA" sz="700" kern="100" dirty="0">
                        <a:latin typeface="Calibri"/>
                        <a:ea typeface="Times New Roman"/>
                        <a:cs typeface="Times New Roman"/>
                      </a:endParaRPr>
                    </a:p>
                    <a:p>
                      <a:pPr algn="just">
                        <a:lnSpc>
                          <a:spcPts val="1500"/>
                        </a:lnSpc>
                        <a:spcAft>
                          <a:spcPts val="0"/>
                        </a:spcAft>
                      </a:pPr>
                      <a:r>
                        <a:rPr lang="en-US" sz="700" kern="100" dirty="0">
                          <a:latin typeface="Times New Roman"/>
                          <a:ea typeface="Times New Roman"/>
                          <a:cs typeface="Times New Roman"/>
                        </a:rPr>
                        <a:t>    the expert group of students</a:t>
                      </a:r>
                      <a:endParaRPr lang="en-ZA" sz="700" kern="100" dirty="0">
                        <a:latin typeface="Calibri"/>
                        <a:ea typeface="Times New Roman"/>
                        <a:cs typeface="Times New Roman"/>
                      </a:endParaRPr>
                    </a:p>
                    <a:p>
                      <a:pPr algn="just">
                        <a:lnSpc>
                          <a:spcPts val="1500"/>
                        </a:lnSpc>
                        <a:spcAft>
                          <a:spcPts val="0"/>
                        </a:spcAft>
                      </a:pPr>
                      <a:r>
                        <a:rPr lang="en-US" sz="700" kern="100" dirty="0">
                          <a:latin typeface="Times New Roman"/>
                          <a:ea typeface="Times New Roman"/>
                          <a:cs typeface="Times New Roman"/>
                        </a:rPr>
                        <a:t>2-6 Involve parents in supporting the students who attend extra classes</a:t>
                      </a:r>
                      <a:endParaRPr lang="en-ZA" sz="700" kern="100" dirty="0">
                        <a:latin typeface="Calibri"/>
                        <a:ea typeface="Times New Roman"/>
                        <a:cs typeface="Times New Roman"/>
                      </a:endParaRPr>
                    </a:p>
                    <a:p>
                      <a:pPr algn="just">
                        <a:lnSpc>
                          <a:spcPts val="1500"/>
                        </a:lnSpc>
                        <a:spcAft>
                          <a:spcPts val="0"/>
                        </a:spcAft>
                      </a:pPr>
                      <a:r>
                        <a:rPr lang="en-US" sz="700" kern="100" dirty="0">
                          <a:latin typeface="Times New Roman"/>
                          <a:ea typeface="Times New Roman"/>
                          <a:cs typeface="Times New Roman"/>
                        </a:rPr>
                        <a:t>2-7 To support teachers in their attempt to improve mathematics method of teaching </a:t>
                      </a:r>
                      <a:endParaRPr lang="en-ZA" sz="700" kern="100" dirty="0">
                        <a:latin typeface="Calibri"/>
                        <a:ea typeface="Times New Roman"/>
                        <a:cs typeface="Times New Roman"/>
                      </a:endParaRPr>
                    </a:p>
                    <a:p>
                      <a:pPr algn="just">
                        <a:spcAft>
                          <a:spcPts val="0"/>
                        </a:spcAft>
                      </a:pPr>
                      <a:r>
                        <a:rPr lang="en-US" sz="700" kern="100" dirty="0">
                          <a:latin typeface="Times New Roman"/>
                          <a:ea typeface="Times New Roman"/>
                          <a:cs typeface="Times New Roman"/>
                        </a:rPr>
                        <a:t>2-8 To award students who do well in mathematics</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700" kern="100" dirty="0">
                          <a:latin typeface="Palatino Linotype"/>
                          <a:ea typeface="MS PGothic"/>
                          <a:cs typeface="Arial"/>
                        </a:rPr>
                        <a:t>Give learners opportunity to perform best according to their ability. To cultivate the love, Value and appreciation of Mathematics.</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dirty="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endParaRPr lang="en-US" sz="700" kern="100" dirty="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endParaRPr lang="en-US" sz="700" kern="100" dirty="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dirty="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dirty="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dirty="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700" kern="100" dirty="0">
                          <a:latin typeface="Palatino Linotype"/>
                          <a:ea typeface="MS PGothic"/>
                          <a:cs typeface="Arial"/>
                        </a:rPr>
                        <a:t>Mrs. </a:t>
                      </a:r>
                      <a:r>
                        <a:rPr lang="en-US" sz="700" kern="100" dirty="0" err="1">
                          <a:latin typeface="Palatino Linotype"/>
                          <a:ea typeface="MS PGothic"/>
                          <a:cs typeface="Arial"/>
                        </a:rPr>
                        <a:t>Motshegwa</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700" b="1" kern="100" dirty="0">
                          <a:solidFill>
                            <a:srgbClr val="C00000"/>
                          </a:solidFill>
                          <a:latin typeface="Palatino Linotype"/>
                          <a:ea typeface="MS PGothic"/>
                          <a:cs typeface="Arial"/>
                        </a:rPr>
                        <a:t>Mathematic teachers</a:t>
                      </a:r>
                      <a:endParaRPr lang="en-ZA" sz="700" kern="100" dirty="0">
                        <a:latin typeface="Calibri"/>
                        <a:ea typeface="Times New Roman"/>
                        <a:cs typeface="Times New Roman"/>
                      </a:endParaRPr>
                    </a:p>
                    <a:p>
                      <a:pPr algn="just">
                        <a:spcAft>
                          <a:spcPts val="0"/>
                        </a:spcAft>
                      </a:pPr>
                      <a:r>
                        <a:rPr lang="en-US" sz="700" b="1" kern="100" dirty="0">
                          <a:solidFill>
                            <a:srgbClr val="C00000"/>
                          </a:solidFill>
                          <a:latin typeface="Palatino Linotype"/>
                          <a:ea typeface="MS PGothic"/>
                          <a:cs typeface="Arial"/>
                        </a:rPr>
                        <a:t>Grade 1-7</a:t>
                      </a:r>
                      <a:endParaRPr lang="en-ZA" sz="700" kern="100" dirty="0">
                        <a:latin typeface="Calibri"/>
                        <a:ea typeface="Times New Roman"/>
                        <a:cs typeface="Times New Roman"/>
                      </a:endParaRPr>
                    </a:p>
                    <a:p>
                      <a:pPr algn="just">
                        <a:spcAft>
                          <a:spcPts val="0"/>
                        </a:spcAft>
                      </a:pPr>
                      <a:r>
                        <a:rPr lang="en-US" sz="700" kern="100" dirty="0">
                          <a:latin typeface="Palatino Linotype"/>
                          <a:ea typeface="MS PGothic"/>
                          <a:cs typeface="Arial"/>
                        </a:rPr>
                        <a:t>Ms. </a:t>
                      </a:r>
                      <a:r>
                        <a:rPr lang="en-US" sz="700" kern="100" dirty="0" err="1">
                          <a:latin typeface="Palatino Linotype"/>
                          <a:ea typeface="MS PGothic"/>
                          <a:cs typeface="Arial"/>
                        </a:rPr>
                        <a:t>Dube</a:t>
                      </a:r>
                      <a:endParaRPr lang="en-ZA" sz="700" kern="100" dirty="0">
                        <a:latin typeface="Calibri"/>
                        <a:ea typeface="Times New Roman"/>
                        <a:cs typeface="Times New Roman"/>
                      </a:endParaRPr>
                    </a:p>
                    <a:p>
                      <a:pPr algn="just">
                        <a:spcAft>
                          <a:spcPts val="0"/>
                        </a:spcAft>
                      </a:pPr>
                      <a:r>
                        <a:rPr lang="en-US" sz="700" kern="100" dirty="0">
                          <a:latin typeface="Palatino Linotype"/>
                          <a:ea typeface="MS PGothic"/>
                          <a:cs typeface="Arial"/>
                        </a:rPr>
                        <a:t>Mrs. Frank</a:t>
                      </a:r>
                      <a:endParaRPr lang="en-ZA" sz="700" kern="100" dirty="0">
                        <a:latin typeface="Calibri"/>
                        <a:ea typeface="Times New Roman"/>
                        <a:cs typeface="Times New Roman"/>
                      </a:endParaRPr>
                    </a:p>
                    <a:p>
                      <a:pPr algn="just">
                        <a:spcAft>
                          <a:spcPts val="0"/>
                        </a:spcAft>
                      </a:pPr>
                      <a:r>
                        <a:rPr lang="en-US" sz="700" kern="100" dirty="0">
                          <a:latin typeface="Palatino Linotype"/>
                          <a:ea typeface="MS PGothic"/>
                          <a:cs typeface="Arial"/>
                        </a:rPr>
                        <a:t>Ms. </a:t>
                      </a:r>
                      <a:r>
                        <a:rPr lang="en-US" sz="700" kern="100" dirty="0" err="1">
                          <a:latin typeface="Palatino Linotype"/>
                          <a:ea typeface="MS PGothic"/>
                          <a:cs typeface="Arial"/>
                        </a:rPr>
                        <a:t>Mkhonto</a:t>
                      </a:r>
                      <a:endParaRPr lang="en-ZA" sz="700" kern="100" dirty="0">
                        <a:latin typeface="Calibri"/>
                        <a:ea typeface="Times New Roman"/>
                        <a:cs typeface="Times New Roman"/>
                      </a:endParaRPr>
                    </a:p>
                    <a:p>
                      <a:pPr algn="just">
                        <a:spcAft>
                          <a:spcPts val="0"/>
                        </a:spcAft>
                      </a:pPr>
                      <a:r>
                        <a:rPr lang="en-US" sz="700" kern="100" dirty="0">
                          <a:latin typeface="Palatino Linotype"/>
                          <a:ea typeface="MS PGothic"/>
                          <a:cs typeface="Arial"/>
                        </a:rPr>
                        <a:t>Mr. </a:t>
                      </a:r>
                      <a:r>
                        <a:rPr lang="en-US" sz="700" kern="100" dirty="0" err="1">
                          <a:latin typeface="Palatino Linotype"/>
                          <a:ea typeface="MS PGothic"/>
                          <a:cs typeface="Arial"/>
                        </a:rPr>
                        <a:t>Sadiki</a:t>
                      </a:r>
                      <a:endParaRPr lang="en-ZA" sz="700" kern="100" dirty="0">
                        <a:latin typeface="Calibri"/>
                        <a:ea typeface="Times New Roman"/>
                        <a:cs typeface="Times New Roman"/>
                      </a:endParaRPr>
                    </a:p>
                    <a:p>
                      <a:pPr algn="just">
                        <a:spcAft>
                          <a:spcPts val="0"/>
                        </a:spcAft>
                      </a:pPr>
                      <a:r>
                        <a:rPr lang="en-US" sz="700" kern="100" dirty="0">
                          <a:latin typeface="Palatino Linotype"/>
                          <a:ea typeface="MS PGothic"/>
                          <a:cs typeface="Arial"/>
                        </a:rPr>
                        <a:t>Ms. </a:t>
                      </a:r>
                      <a:r>
                        <a:rPr lang="en-US" sz="700" kern="100" dirty="0" err="1">
                          <a:latin typeface="Palatino Linotype"/>
                          <a:ea typeface="MS PGothic"/>
                          <a:cs typeface="Arial"/>
                        </a:rPr>
                        <a:t>Maelane</a:t>
                      </a:r>
                      <a:endParaRPr lang="en-ZA" sz="700" kern="100" dirty="0">
                        <a:latin typeface="Calibri"/>
                        <a:ea typeface="Times New Roman"/>
                        <a:cs typeface="Times New Roman"/>
                      </a:endParaRPr>
                    </a:p>
                    <a:p>
                      <a:pPr algn="just">
                        <a:spcAft>
                          <a:spcPts val="0"/>
                        </a:spcAft>
                      </a:pPr>
                      <a:r>
                        <a:rPr lang="en-US" sz="700" kern="100" dirty="0">
                          <a:latin typeface="Palatino Linotype"/>
                          <a:ea typeface="MS PGothic"/>
                          <a:cs typeface="Arial"/>
                        </a:rPr>
                        <a:t>Mrs. </a:t>
                      </a:r>
                      <a:r>
                        <a:rPr lang="en-US" sz="700" kern="100" dirty="0" err="1">
                          <a:latin typeface="Palatino Linotype"/>
                          <a:ea typeface="MS PGothic"/>
                          <a:cs typeface="Arial"/>
                        </a:rPr>
                        <a:t>Motshegwa</a:t>
                      </a:r>
                      <a:endParaRPr lang="en-ZA" sz="700" kern="100" dirty="0">
                        <a:latin typeface="Calibri"/>
                        <a:ea typeface="Times New Roman"/>
                        <a:cs typeface="Times New Roman"/>
                      </a:endParaRPr>
                    </a:p>
                    <a:p>
                      <a:pPr algn="l">
                        <a:spcAft>
                          <a:spcPts val="0"/>
                        </a:spcAft>
                      </a:pPr>
                      <a:r>
                        <a:rPr lang="en-US" sz="700" kern="100" dirty="0">
                          <a:latin typeface="Palatino Linotype"/>
                          <a:ea typeface="MS PGothic"/>
                          <a:cs typeface="Arial"/>
                        </a:rPr>
                        <a:t>Mr. Mukwena</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dirty="0">
                        <a:latin typeface="Palatino Linotype"/>
                        <a:ea typeface="MS PGothic"/>
                        <a:cs typeface="Arial"/>
                      </a:endParaRPr>
                    </a:p>
                    <a:p>
                      <a:pPr algn="just">
                        <a:spcAft>
                          <a:spcPts val="0"/>
                        </a:spcAft>
                      </a:pPr>
                      <a:r>
                        <a:rPr lang="en-US" sz="700" kern="100" dirty="0">
                          <a:latin typeface="Palatino Linotype"/>
                          <a:ea typeface="MS PGothic"/>
                          <a:cs typeface="Arial"/>
                        </a:rPr>
                        <a:t>Record sheets</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a:latin typeface="Palatino Linotype"/>
                        <a:ea typeface="MS PGothic"/>
                        <a:cs typeface="Arial"/>
                      </a:endParaRPr>
                    </a:p>
                    <a:p>
                      <a:pPr algn="just">
                        <a:spcAft>
                          <a:spcPts val="0"/>
                        </a:spcAft>
                      </a:pPr>
                      <a:r>
                        <a:rPr lang="en-US" sz="700" kern="100">
                          <a:latin typeface="Palatino Linotype"/>
                          <a:ea typeface="MS PGothic"/>
                          <a:cs typeface="Arial"/>
                        </a:rPr>
                        <a:t>-</a:t>
                      </a:r>
                      <a:endParaRPr lang="en-ZA" sz="700" kern="10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a:latin typeface="Palatino Linotype"/>
                        <a:ea typeface="MS PGothic"/>
                        <a:cs typeface="Arial"/>
                      </a:endParaRPr>
                    </a:p>
                    <a:p>
                      <a:pPr algn="just">
                        <a:spcAft>
                          <a:spcPts val="0"/>
                        </a:spcAft>
                      </a:pPr>
                      <a:r>
                        <a:rPr lang="en-US" sz="700" kern="100">
                          <a:latin typeface="Palatino Linotype"/>
                          <a:ea typeface="MS PGothic"/>
                          <a:cs typeface="Arial"/>
                        </a:rPr>
                        <a:t>Achieved/Not achieved</a:t>
                      </a:r>
                      <a:endParaRPr lang="en-ZA" sz="700" kern="10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6174">
                <a:tc>
                  <a:txBody>
                    <a:bodyPr/>
                    <a:lstStyle/>
                    <a:p>
                      <a:pPr algn="just">
                        <a:spcAft>
                          <a:spcPts val="0"/>
                        </a:spcAft>
                      </a:pPr>
                      <a:endParaRPr lang="en-US" sz="700" kern="100">
                        <a:latin typeface="Palatino Linotype"/>
                        <a:ea typeface="MS PGothic"/>
                        <a:cs typeface="Arial"/>
                      </a:endParaRPr>
                    </a:p>
                    <a:p>
                      <a:pPr algn="just">
                        <a:spcAft>
                          <a:spcPts val="0"/>
                        </a:spcAft>
                      </a:pPr>
                      <a:r>
                        <a:rPr lang="en-US" sz="700" kern="100">
                          <a:latin typeface="Palatino Linotype"/>
                          <a:ea typeface="MS PGothic"/>
                          <a:cs typeface="Arial"/>
                        </a:rPr>
                        <a:t> 3.</a:t>
                      </a:r>
                      <a:r>
                        <a:rPr lang="en-US" sz="700" kern="100">
                          <a:latin typeface="Times New Roman"/>
                          <a:ea typeface="Times New Roman"/>
                          <a:cs typeface="Times New Roman"/>
                        </a:rPr>
                        <a:t> The work schedule which shows the guideline of teaching mathematics and topics to be covered is followed appropriately by all mathematics teachers</a:t>
                      </a:r>
                      <a:endParaRPr lang="en-ZA" sz="700" kern="10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700" kern="100">
                          <a:latin typeface="Times New Roman"/>
                          <a:ea typeface="Times New Roman"/>
                          <a:cs typeface="Times New Roman"/>
                        </a:rPr>
                        <a:t>.1 Develop a system of ensuring that mathematics content is covered</a:t>
                      </a:r>
                      <a:endParaRPr lang="en-ZA" sz="700" kern="100">
                        <a:latin typeface="Calibri"/>
                        <a:ea typeface="Times New Roman"/>
                        <a:cs typeface="Times New Roman"/>
                      </a:endParaRPr>
                    </a:p>
                    <a:p>
                      <a:pPr algn="just">
                        <a:lnSpc>
                          <a:spcPts val="1500"/>
                        </a:lnSpc>
                        <a:spcAft>
                          <a:spcPts val="0"/>
                        </a:spcAft>
                      </a:pPr>
                      <a:r>
                        <a:rPr lang="en-US" sz="700" kern="100">
                          <a:latin typeface="Times New Roman"/>
                          <a:ea typeface="Times New Roman"/>
                          <a:cs typeface="Times New Roman"/>
                        </a:rPr>
                        <a:t>3-2 to review current challenges on covering the mathematics content</a:t>
                      </a:r>
                      <a:endParaRPr lang="en-ZA" sz="700" kern="100">
                        <a:latin typeface="Calibri"/>
                        <a:ea typeface="Times New Roman"/>
                        <a:cs typeface="Times New Roman"/>
                      </a:endParaRPr>
                    </a:p>
                    <a:p>
                      <a:pPr algn="just">
                        <a:lnSpc>
                          <a:spcPts val="1500"/>
                        </a:lnSpc>
                        <a:spcAft>
                          <a:spcPts val="0"/>
                        </a:spcAft>
                      </a:pPr>
                      <a:r>
                        <a:rPr lang="en-US" sz="700" kern="100">
                          <a:latin typeface="Times New Roman"/>
                          <a:ea typeface="Times New Roman"/>
                          <a:cs typeface="Times New Roman"/>
                        </a:rPr>
                        <a:t>3-3 develop a model of communicating to the parents about how to support their children at home</a:t>
                      </a:r>
                      <a:endParaRPr lang="en-ZA" sz="700" kern="10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700" kern="100">
                          <a:latin typeface="Palatino Linotype"/>
                          <a:ea typeface="MS PGothic"/>
                          <a:cs typeface="Arial"/>
                        </a:rPr>
                        <a:t>Improvement in teaching all the concepts of Mathematics from the foundation phase</a:t>
                      </a:r>
                      <a:endParaRPr lang="en-ZA" sz="700" kern="10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kern="10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endParaRPr lang="en-US" sz="700" kern="10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endParaRPr lang="en-US" sz="700" kern="10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endParaRPr lang="en-US" sz="700" kern="100">
                        <a:latin typeface="Palatino Linotype"/>
                        <a:ea typeface="MS PGothic"/>
                        <a:cs typeface="Arial"/>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700" kern="100">
                          <a:latin typeface="Palatino Linotype"/>
                          <a:ea typeface="MS PGothic"/>
                          <a:cs typeface="Arial"/>
                        </a:rPr>
                        <a:t>Mr. Mukwena</a:t>
                      </a:r>
                      <a:endParaRPr lang="en-ZA" sz="700" kern="100">
                        <a:latin typeface="Calibri"/>
                        <a:ea typeface="Times New Roman"/>
                        <a:cs typeface="Times New Roman"/>
                      </a:endParaRPr>
                    </a:p>
                    <a:p>
                      <a:pPr algn="just">
                        <a:spcAft>
                          <a:spcPts val="0"/>
                        </a:spcAft>
                      </a:pPr>
                      <a:r>
                        <a:rPr lang="en-US" sz="700" kern="100">
                          <a:latin typeface="Palatino Linotype"/>
                          <a:ea typeface="MS PGothic"/>
                          <a:cs typeface="Arial"/>
                        </a:rPr>
                        <a:t>and Mrs. Motshegwa </a:t>
                      </a:r>
                      <a:endParaRPr lang="en-ZA" sz="700" kern="10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700" b="1" kern="100">
                          <a:solidFill>
                            <a:srgbClr val="C00000"/>
                          </a:solidFill>
                          <a:latin typeface="Palatino Linotype"/>
                          <a:ea typeface="MS PGothic"/>
                          <a:cs typeface="Arial"/>
                        </a:rPr>
                        <a:t>Mathematic teachers</a:t>
                      </a:r>
                      <a:endParaRPr lang="en-ZA" sz="700" kern="100">
                        <a:latin typeface="Calibri"/>
                        <a:ea typeface="Times New Roman"/>
                        <a:cs typeface="Times New Roman"/>
                      </a:endParaRPr>
                    </a:p>
                    <a:p>
                      <a:pPr algn="just">
                        <a:spcAft>
                          <a:spcPts val="0"/>
                        </a:spcAft>
                      </a:pPr>
                      <a:r>
                        <a:rPr lang="en-US" sz="700" b="1" kern="100">
                          <a:solidFill>
                            <a:srgbClr val="C00000"/>
                          </a:solidFill>
                          <a:latin typeface="Palatino Linotype"/>
                          <a:ea typeface="MS PGothic"/>
                          <a:cs typeface="Arial"/>
                        </a:rPr>
                        <a:t>Grade 1-7</a:t>
                      </a:r>
                      <a:endParaRPr lang="en-ZA" sz="700" kern="100">
                        <a:latin typeface="Calibri"/>
                        <a:ea typeface="Times New Roman"/>
                        <a:cs typeface="Times New Roman"/>
                      </a:endParaRPr>
                    </a:p>
                    <a:p>
                      <a:pPr algn="just">
                        <a:spcAft>
                          <a:spcPts val="0"/>
                        </a:spcAft>
                      </a:pPr>
                      <a:r>
                        <a:rPr lang="en-US" sz="700" kern="100">
                          <a:latin typeface="Palatino Linotype"/>
                          <a:ea typeface="MS PGothic"/>
                          <a:cs typeface="Arial"/>
                        </a:rPr>
                        <a:t>Ms. Dube</a:t>
                      </a:r>
                      <a:endParaRPr lang="en-ZA" sz="700" kern="100">
                        <a:latin typeface="Calibri"/>
                        <a:ea typeface="Times New Roman"/>
                        <a:cs typeface="Times New Roman"/>
                      </a:endParaRPr>
                    </a:p>
                    <a:p>
                      <a:pPr algn="just">
                        <a:spcAft>
                          <a:spcPts val="0"/>
                        </a:spcAft>
                      </a:pPr>
                      <a:r>
                        <a:rPr lang="en-US" sz="700" kern="100">
                          <a:latin typeface="Palatino Linotype"/>
                          <a:ea typeface="MS PGothic"/>
                          <a:cs typeface="Arial"/>
                        </a:rPr>
                        <a:t>Mrs. Frank</a:t>
                      </a:r>
                      <a:endParaRPr lang="en-ZA" sz="700" kern="100">
                        <a:latin typeface="Calibri"/>
                        <a:ea typeface="Times New Roman"/>
                        <a:cs typeface="Times New Roman"/>
                      </a:endParaRPr>
                    </a:p>
                    <a:p>
                      <a:pPr algn="just">
                        <a:spcAft>
                          <a:spcPts val="0"/>
                        </a:spcAft>
                      </a:pPr>
                      <a:r>
                        <a:rPr lang="en-US" sz="700" kern="100">
                          <a:latin typeface="Palatino Linotype"/>
                          <a:ea typeface="MS PGothic"/>
                          <a:cs typeface="Arial"/>
                        </a:rPr>
                        <a:t>Ms. Mkhonto</a:t>
                      </a:r>
                      <a:endParaRPr lang="en-ZA" sz="700" kern="100">
                        <a:latin typeface="Calibri"/>
                        <a:ea typeface="Times New Roman"/>
                        <a:cs typeface="Times New Roman"/>
                      </a:endParaRPr>
                    </a:p>
                    <a:p>
                      <a:pPr algn="just">
                        <a:spcAft>
                          <a:spcPts val="0"/>
                        </a:spcAft>
                      </a:pPr>
                      <a:r>
                        <a:rPr lang="en-US" sz="700" kern="100">
                          <a:latin typeface="Palatino Linotype"/>
                          <a:ea typeface="MS PGothic"/>
                          <a:cs typeface="Arial"/>
                        </a:rPr>
                        <a:t>Mr. Sadiki</a:t>
                      </a:r>
                      <a:endParaRPr lang="en-ZA" sz="700" kern="100">
                        <a:latin typeface="Calibri"/>
                        <a:ea typeface="Times New Roman"/>
                        <a:cs typeface="Times New Roman"/>
                      </a:endParaRPr>
                    </a:p>
                    <a:p>
                      <a:pPr algn="just">
                        <a:spcAft>
                          <a:spcPts val="0"/>
                        </a:spcAft>
                      </a:pPr>
                      <a:r>
                        <a:rPr lang="en-US" sz="700" kern="100">
                          <a:latin typeface="Palatino Linotype"/>
                          <a:ea typeface="MS PGothic"/>
                          <a:cs typeface="Arial"/>
                        </a:rPr>
                        <a:t>Ms. Maelane</a:t>
                      </a:r>
                      <a:endParaRPr lang="en-ZA" sz="700" kern="100">
                        <a:latin typeface="Calibri"/>
                        <a:ea typeface="Times New Roman"/>
                        <a:cs typeface="Times New Roman"/>
                      </a:endParaRPr>
                    </a:p>
                    <a:p>
                      <a:pPr algn="just">
                        <a:spcAft>
                          <a:spcPts val="0"/>
                        </a:spcAft>
                      </a:pPr>
                      <a:r>
                        <a:rPr lang="en-US" sz="700" kern="100">
                          <a:latin typeface="Palatino Linotype"/>
                          <a:ea typeface="MS PGothic"/>
                          <a:cs typeface="Arial"/>
                        </a:rPr>
                        <a:t>Mrs. Motshegwa</a:t>
                      </a:r>
                      <a:endParaRPr lang="en-ZA" sz="700" kern="100">
                        <a:latin typeface="Calibri"/>
                        <a:ea typeface="Times New Roman"/>
                        <a:cs typeface="Times New Roman"/>
                      </a:endParaRPr>
                    </a:p>
                    <a:p>
                      <a:pPr algn="l">
                        <a:spcAft>
                          <a:spcPts val="0"/>
                        </a:spcAft>
                      </a:pPr>
                      <a:r>
                        <a:rPr lang="en-US" sz="700" kern="100">
                          <a:latin typeface="Palatino Linotype"/>
                          <a:ea typeface="MS PGothic"/>
                          <a:cs typeface="Arial"/>
                        </a:rPr>
                        <a:t>Mr. Mukwena</a:t>
                      </a:r>
                      <a:endParaRPr lang="en-ZA" sz="700" kern="10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700" kern="100" dirty="0">
                          <a:latin typeface="Palatino Linotype"/>
                          <a:ea typeface="MS PGothic"/>
                          <a:cs typeface="Arial"/>
                        </a:rPr>
                        <a:t>-Policy document</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700" kern="100" dirty="0">
                          <a:latin typeface="Palatino Linotype"/>
                          <a:ea typeface="MS PGothic"/>
                          <a:cs typeface="Arial"/>
                        </a:rPr>
                        <a:t>-</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700" kern="100" dirty="0">
                          <a:latin typeface="Palatino Linotype"/>
                          <a:ea typeface="MS PGothic"/>
                          <a:cs typeface="Arial"/>
                        </a:rPr>
                        <a:t>Achieved/Not achieved</a:t>
                      </a:r>
                      <a:endParaRPr lang="en-ZA" sz="700" kern="100" dirty="0">
                        <a:latin typeface="Calibri"/>
                        <a:ea typeface="Times New Roman"/>
                        <a:cs typeface="Times New Roman"/>
                      </a:endParaRPr>
                    </a:p>
                  </a:txBody>
                  <a:tcPr marL="35113" marR="35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fld id="{72B3DF6D-35DF-4586-BF9E-05608BC9FEC0}" type="datetime1">
              <a:rPr lang="en-ZA" smtClean="0"/>
              <a:pPr/>
              <a:t>2012/03/01</a:t>
            </a:fld>
            <a:endParaRPr lang="en-ZA"/>
          </a:p>
        </p:txBody>
      </p:sp>
      <p:sp>
        <p:nvSpPr>
          <p:cNvPr id="5" name="Slide Number Placeholder 4"/>
          <p:cNvSpPr>
            <a:spLocks noGrp="1"/>
          </p:cNvSpPr>
          <p:nvPr>
            <p:ph type="sldNum" sz="quarter" idx="12"/>
          </p:nvPr>
        </p:nvSpPr>
        <p:spPr/>
        <p:txBody>
          <a:bodyPr/>
          <a:lstStyle/>
          <a:p>
            <a:fld id="{49A6DB1C-BA97-4E73-9C69-73B8C1E59665}" type="slidenum">
              <a:rPr lang="en-ZA" smtClean="0"/>
              <a:pPr/>
              <a:t>10</a:t>
            </a:fld>
            <a:endParaRPr lang="en-ZA"/>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KWENA\Pictures\2012-01-24\014.JPG"/>
          <p:cNvPicPr>
            <a:picLocks noChangeAspect="1" noChangeArrowheads="1"/>
          </p:cNvPicPr>
          <p:nvPr/>
        </p:nvPicPr>
        <p:blipFill>
          <a:blip r:embed="rId2" cstate="print"/>
          <a:srcRect/>
          <a:stretch>
            <a:fillRect/>
          </a:stretch>
        </p:blipFill>
        <p:spPr bwMode="auto">
          <a:xfrm>
            <a:off x="755576" y="764704"/>
            <a:ext cx="1872208" cy="2160240"/>
          </a:xfrm>
          <a:prstGeom prst="rect">
            <a:avLst/>
          </a:prstGeom>
          <a:noFill/>
        </p:spPr>
      </p:pic>
      <p:pic>
        <p:nvPicPr>
          <p:cNvPr id="1028" name="Picture 4" descr="C:\Users\Public\Pictures\Japan week 2\2012-02-03\007.JPG"/>
          <p:cNvPicPr>
            <a:picLocks noChangeAspect="1" noChangeArrowheads="1"/>
          </p:cNvPicPr>
          <p:nvPr/>
        </p:nvPicPr>
        <p:blipFill>
          <a:blip r:embed="rId3" cstate="print"/>
          <a:srcRect/>
          <a:stretch>
            <a:fillRect/>
          </a:stretch>
        </p:blipFill>
        <p:spPr bwMode="auto">
          <a:xfrm>
            <a:off x="2843808" y="764704"/>
            <a:ext cx="2232248" cy="2160240"/>
          </a:xfrm>
          <a:prstGeom prst="rect">
            <a:avLst/>
          </a:prstGeom>
          <a:noFill/>
        </p:spPr>
      </p:pic>
      <p:pic>
        <p:nvPicPr>
          <p:cNvPr id="1031" name="Picture 7" descr="C:\Users\Public\Pictures\Japan Week 4\2012-02-20\160.JPG"/>
          <p:cNvPicPr>
            <a:picLocks noChangeAspect="1" noChangeArrowheads="1"/>
          </p:cNvPicPr>
          <p:nvPr/>
        </p:nvPicPr>
        <p:blipFill>
          <a:blip r:embed="rId4" cstate="print"/>
          <a:srcRect/>
          <a:stretch>
            <a:fillRect/>
          </a:stretch>
        </p:blipFill>
        <p:spPr bwMode="auto">
          <a:xfrm>
            <a:off x="683568" y="3356992"/>
            <a:ext cx="2088232" cy="2304256"/>
          </a:xfrm>
          <a:prstGeom prst="rect">
            <a:avLst/>
          </a:prstGeom>
          <a:noFill/>
        </p:spPr>
      </p:pic>
      <p:pic>
        <p:nvPicPr>
          <p:cNvPr id="1032" name="Picture 8" descr="C:\Users\MUKWENA\Pictures\Japan week 5\2012-02-23\406.JPG"/>
          <p:cNvPicPr>
            <a:picLocks noChangeAspect="1" noChangeArrowheads="1"/>
          </p:cNvPicPr>
          <p:nvPr/>
        </p:nvPicPr>
        <p:blipFill>
          <a:blip r:embed="rId5" cstate="print"/>
          <a:srcRect/>
          <a:stretch>
            <a:fillRect/>
          </a:stretch>
        </p:blipFill>
        <p:spPr bwMode="auto">
          <a:xfrm>
            <a:off x="3203848" y="3429000"/>
            <a:ext cx="2016224" cy="2291408"/>
          </a:xfrm>
          <a:prstGeom prst="rect">
            <a:avLst/>
          </a:prstGeom>
          <a:noFill/>
        </p:spPr>
      </p:pic>
      <p:pic>
        <p:nvPicPr>
          <p:cNvPr id="1033" name="Picture 9" descr="C:\Users\Public\Pictures\Japan week 3\100CASIO\CIMG0221.JPG"/>
          <p:cNvPicPr>
            <a:picLocks noChangeAspect="1" noChangeArrowheads="1"/>
          </p:cNvPicPr>
          <p:nvPr/>
        </p:nvPicPr>
        <p:blipFill>
          <a:blip r:embed="rId6" cstate="print"/>
          <a:srcRect/>
          <a:stretch>
            <a:fillRect/>
          </a:stretch>
        </p:blipFill>
        <p:spPr bwMode="auto">
          <a:xfrm>
            <a:off x="5940152" y="3717032"/>
            <a:ext cx="1728192" cy="1944216"/>
          </a:xfrm>
          <a:prstGeom prst="rect">
            <a:avLst/>
          </a:prstGeom>
          <a:noFill/>
        </p:spPr>
      </p:pic>
      <p:sp>
        <p:nvSpPr>
          <p:cNvPr id="1034" name="Rectangle 10"/>
          <p:cNvSpPr>
            <a:spLocks noChangeArrowheads="1"/>
          </p:cNvSpPr>
          <p:nvPr/>
        </p:nvSpPr>
        <p:spPr bwMode="auto">
          <a:xfrm>
            <a:off x="277180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smtClean="0">
                <a:ln>
                  <a:noFill/>
                </a:ln>
                <a:solidFill>
                  <a:srgbClr val="C00000"/>
                </a:solidFill>
                <a:effectLst/>
                <a:latin typeface="Calibri" pitchFamily="34" charset="0"/>
                <a:ea typeface="Calibri" pitchFamily="34" charset="0"/>
                <a:cs typeface="Times New Roman" pitchFamily="18" charset="0"/>
              </a:rPr>
              <a:t>SOME OF THE HIGHLIGHTS IN JAPAN</a:t>
            </a: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5" name="Picture 11" descr="C:\Users\Public\Pictures\Japan Week 4\2012-02-20\094.JPG"/>
          <p:cNvPicPr>
            <a:picLocks noChangeAspect="1" noChangeArrowheads="1"/>
          </p:cNvPicPr>
          <p:nvPr/>
        </p:nvPicPr>
        <p:blipFill>
          <a:blip r:embed="rId7" cstate="print"/>
          <a:srcRect/>
          <a:stretch>
            <a:fillRect/>
          </a:stretch>
        </p:blipFill>
        <p:spPr bwMode="auto">
          <a:xfrm>
            <a:off x="5508104" y="980728"/>
            <a:ext cx="1872208" cy="1944216"/>
          </a:xfrm>
          <a:prstGeom prst="rect">
            <a:avLst/>
          </a:prstGeom>
          <a:noFill/>
        </p:spPr>
      </p:pic>
      <p:sp>
        <p:nvSpPr>
          <p:cNvPr id="9" name="Date Placeholder 8"/>
          <p:cNvSpPr>
            <a:spLocks noGrp="1"/>
          </p:cNvSpPr>
          <p:nvPr>
            <p:ph type="dt" sz="half" idx="10"/>
          </p:nvPr>
        </p:nvSpPr>
        <p:spPr/>
        <p:txBody>
          <a:bodyPr/>
          <a:lstStyle/>
          <a:p>
            <a:fld id="{15AFC271-7AC7-4138-BEC7-4205256A07B3}" type="datetime1">
              <a:rPr lang="en-ZA" smtClean="0"/>
              <a:pPr/>
              <a:t>2012/03/01</a:t>
            </a:fld>
            <a:endParaRPr lang="en-ZA"/>
          </a:p>
        </p:txBody>
      </p:sp>
      <p:sp>
        <p:nvSpPr>
          <p:cNvPr id="10" name="Slide Number Placeholder 9"/>
          <p:cNvSpPr>
            <a:spLocks noGrp="1"/>
          </p:cNvSpPr>
          <p:nvPr>
            <p:ph type="sldNum" sz="quarter" idx="12"/>
          </p:nvPr>
        </p:nvSpPr>
        <p:spPr/>
        <p:txBody>
          <a:bodyPr/>
          <a:lstStyle/>
          <a:p>
            <a:fld id="{49A6DB1C-BA97-4E73-9C69-73B8C1E59665}" type="slidenum">
              <a:rPr lang="en-ZA" smtClean="0"/>
              <a:pPr/>
              <a:t>11</a:t>
            </a:fld>
            <a:endParaRPr lang="en-ZA"/>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  THANK YOU!</a:t>
            </a:r>
            <a:endParaRPr lang="en-ZA" dirty="0"/>
          </a:p>
        </p:txBody>
      </p:sp>
      <p:sp>
        <p:nvSpPr>
          <p:cNvPr id="3" name="Content Placeholder 2"/>
          <p:cNvSpPr>
            <a:spLocks noGrp="1"/>
          </p:cNvSpPr>
          <p:nvPr>
            <p:ph idx="1"/>
          </p:nvPr>
        </p:nvSpPr>
        <p:spPr/>
        <p:txBody>
          <a:bodyPr/>
          <a:lstStyle/>
          <a:p>
            <a:endParaRPr lang="en-ZA" dirty="0" smtClean="0"/>
          </a:p>
          <a:p>
            <a:pPr algn="ctr"/>
            <a:r>
              <a:rPr lang="en-ZA" sz="4800" dirty="0" smtClean="0">
                <a:solidFill>
                  <a:schemeClr val="accent6">
                    <a:lumMod val="50000"/>
                  </a:schemeClr>
                </a:solidFill>
              </a:rPr>
              <a:t>NDI A LIVHUWA!</a:t>
            </a:r>
          </a:p>
          <a:p>
            <a:endParaRPr lang="en-ZA" dirty="0" smtClean="0"/>
          </a:p>
          <a:p>
            <a:endParaRPr lang="en-ZA" dirty="0" smtClean="0"/>
          </a:p>
          <a:p>
            <a:pPr algn="ctr"/>
            <a:r>
              <a:rPr lang="en-ZA" sz="4800" dirty="0" smtClean="0">
                <a:solidFill>
                  <a:srgbClr val="7030A0"/>
                </a:solidFill>
              </a:rPr>
              <a:t>ARIGATO GOZAIMUSU</a:t>
            </a:r>
            <a:endParaRPr lang="en-ZA" sz="4800" dirty="0">
              <a:solidFill>
                <a:srgbClr val="7030A0"/>
              </a:solidFill>
            </a:endParaRPr>
          </a:p>
        </p:txBody>
      </p:sp>
      <p:sp>
        <p:nvSpPr>
          <p:cNvPr id="4" name="Date Placeholder 3"/>
          <p:cNvSpPr>
            <a:spLocks noGrp="1"/>
          </p:cNvSpPr>
          <p:nvPr>
            <p:ph type="dt" sz="half" idx="10"/>
          </p:nvPr>
        </p:nvSpPr>
        <p:spPr/>
        <p:txBody>
          <a:bodyPr/>
          <a:lstStyle/>
          <a:p>
            <a:fld id="{894BDC13-8642-40BA-BB12-AF65F4708B10}" type="datetime1">
              <a:rPr lang="en-ZA" smtClean="0"/>
              <a:pPr/>
              <a:t>2012/03/01</a:t>
            </a:fld>
            <a:endParaRPr lang="en-ZA"/>
          </a:p>
        </p:txBody>
      </p:sp>
      <p:sp>
        <p:nvSpPr>
          <p:cNvPr id="5" name="Slide Number Placeholder 4"/>
          <p:cNvSpPr>
            <a:spLocks noGrp="1"/>
          </p:cNvSpPr>
          <p:nvPr>
            <p:ph type="sldNum" sz="quarter" idx="12"/>
          </p:nvPr>
        </p:nvSpPr>
        <p:spPr/>
        <p:txBody>
          <a:bodyPr/>
          <a:lstStyle/>
          <a:p>
            <a:fld id="{49A6DB1C-BA97-4E73-9C69-73B8C1E59665}" type="slidenum">
              <a:rPr lang="en-ZA" smtClean="0"/>
              <a:pPr/>
              <a:t>12</a:t>
            </a:fld>
            <a:endParaRPr lang="en-ZA"/>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2" y="332655"/>
          <a:ext cx="8712968" cy="6192689"/>
        </p:xfrm>
        <a:graphic>
          <a:graphicData uri="http://schemas.openxmlformats.org/drawingml/2006/table">
            <a:tbl>
              <a:tblPr>
                <a:tableStyleId>{E269D01E-BC32-4049-B463-5C60D7B0CCD2}</a:tableStyleId>
              </a:tblPr>
              <a:tblGrid>
                <a:gridCol w="2236072"/>
                <a:gridCol w="6476896"/>
              </a:tblGrid>
              <a:tr h="2002695">
                <a:tc>
                  <a:txBody>
                    <a:bodyPr/>
                    <a:lstStyle/>
                    <a:p>
                      <a:pPr algn="just">
                        <a:spcAft>
                          <a:spcPts val="0"/>
                        </a:spcAft>
                      </a:pPr>
                      <a:r>
                        <a:rPr lang="en-US" sz="2800" kern="100" dirty="0"/>
                        <a:t>Title </a:t>
                      </a:r>
                      <a:r>
                        <a:rPr lang="en-ZA" sz="2800" kern="100" dirty="0" smtClean="0"/>
                        <a:t>:</a:t>
                      </a:r>
                      <a:endParaRPr lang="en-ZA" sz="2800" kern="100" dirty="0">
                        <a:solidFill>
                          <a:srgbClr val="FFC000"/>
                        </a:solidFill>
                        <a:latin typeface="Century"/>
                        <a:ea typeface="MS Mincho"/>
                        <a:cs typeface="Times New Roman"/>
                      </a:endParaRPr>
                    </a:p>
                  </a:txBody>
                  <a:tcPr marL="59045" marR="59045" marT="0" marB="0" anchor="ctr"/>
                </a:tc>
                <a:tc>
                  <a:txBody>
                    <a:bodyPr/>
                    <a:lstStyle/>
                    <a:p>
                      <a:pPr algn="just">
                        <a:spcAft>
                          <a:spcPts val="0"/>
                        </a:spcAft>
                      </a:pPr>
                      <a:r>
                        <a:rPr lang="en-US" sz="2800" kern="0" dirty="0" smtClean="0"/>
                        <a:t>Mathematics</a:t>
                      </a:r>
                      <a:r>
                        <a:rPr lang="en-US" sz="2800" kern="0" baseline="0" dirty="0" smtClean="0"/>
                        <a:t> Improvement</a:t>
                      </a:r>
                      <a:endParaRPr lang="en-ZA" sz="2800" kern="100" dirty="0">
                        <a:solidFill>
                          <a:srgbClr val="FFC000"/>
                        </a:solidFill>
                        <a:latin typeface="Century"/>
                        <a:ea typeface="MS Mincho"/>
                        <a:cs typeface="Times New Roman"/>
                      </a:endParaRPr>
                    </a:p>
                  </a:txBody>
                  <a:tcPr marL="59045" marR="59045" marT="0" marB="0" anchor="ctr"/>
                </a:tc>
              </a:tr>
              <a:tr h="745196">
                <a:tc>
                  <a:txBody>
                    <a:bodyPr/>
                    <a:lstStyle/>
                    <a:p>
                      <a:pPr algn="just">
                        <a:spcAft>
                          <a:spcPts val="0"/>
                        </a:spcAft>
                      </a:pPr>
                      <a:r>
                        <a:rPr lang="en-US" sz="2800" kern="0" dirty="0" smtClean="0"/>
                        <a:t>Period:</a:t>
                      </a:r>
                      <a:endParaRPr lang="en-ZA" sz="2800" kern="100" dirty="0">
                        <a:solidFill>
                          <a:srgbClr val="FFC000"/>
                        </a:solidFill>
                        <a:latin typeface="Century"/>
                        <a:ea typeface="MS Mincho"/>
                        <a:cs typeface="Times New Roman"/>
                      </a:endParaRPr>
                    </a:p>
                  </a:txBody>
                  <a:tcPr marL="59045" marR="59045" marT="0" marB="0" anchor="ctr"/>
                </a:tc>
                <a:tc>
                  <a:txBody>
                    <a:bodyPr/>
                    <a:lstStyle/>
                    <a:p>
                      <a:pPr algn="just">
                        <a:spcAft>
                          <a:spcPts val="0"/>
                        </a:spcAft>
                      </a:pPr>
                      <a:r>
                        <a:rPr lang="en-US" sz="2800" kern="0" dirty="0"/>
                        <a:t>6 Months</a:t>
                      </a:r>
                      <a:endParaRPr lang="en-ZA" sz="2800" kern="100" dirty="0">
                        <a:solidFill>
                          <a:srgbClr val="FFC000"/>
                        </a:solidFill>
                        <a:latin typeface="Century"/>
                        <a:ea typeface="MS Mincho"/>
                        <a:cs typeface="Times New Roman"/>
                      </a:endParaRPr>
                    </a:p>
                  </a:txBody>
                  <a:tcPr marL="59045" marR="59045" marT="0" marB="0" anchor="ctr"/>
                </a:tc>
              </a:tr>
              <a:tr h="1490391">
                <a:tc>
                  <a:txBody>
                    <a:bodyPr/>
                    <a:lstStyle/>
                    <a:p>
                      <a:pPr algn="just">
                        <a:spcAft>
                          <a:spcPts val="0"/>
                        </a:spcAft>
                      </a:pPr>
                      <a:r>
                        <a:rPr lang="en-US" sz="2800" kern="0" dirty="0"/>
                        <a:t>Target </a:t>
                      </a:r>
                      <a:r>
                        <a:rPr lang="en-US" sz="2800" kern="0" dirty="0" smtClean="0"/>
                        <a:t>Location:</a:t>
                      </a:r>
                      <a:endParaRPr lang="en-ZA" sz="2800" kern="100" dirty="0">
                        <a:solidFill>
                          <a:srgbClr val="FFC000"/>
                        </a:solidFill>
                        <a:latin typeface="Century"/>
                        <a:ea typeface="MS Mincho"/>
                        <a:cs typeface="Times New Roman"/>
                      </a:endParaRPr>
                    </a:p>
                  </a:txBody>
                  <a:tcPr marL="59045" marR="59045" marT="0" marB="0" anchor="ctr"/>
                </a:tc>
                <a:tc>
                  <a:txBody>
                    <a:bodyPr/>
                    <a:lstStyle/>
                    <a:p>
                      <a:pPr algn="just">
                        <a:spcAft>
                          <a:spcPts val="0"/>
                        </a:spcAft>
                      </a:pPr>
                      <a:r>
                        <a:rPr lang="en-US" sz="2800" kern="0" dirty="0"/>
                        <a:t>Norwood Primary School</a:t>
                      </a:r>
                      <a:endParaRPr lang="en-ZA" sz="2800" kern="100" dirty="0">
                        <a:solidFill>
                          <a:srgbClr val="FFC000"/>
                        </a:solidFill>
                        <a:latin typeface="Century"/>
                        <a:ea typeface="MS Mincho"/>
                        <a:cs typeface="Times New Roman"/>
                      </a:endParaRPr>
                    </a:p>
                  </a:txBody>
                  <a:tcPr marL="59045" marR="59045" marT="0" marB="0" anchor="ctr"/>
                </a:tc>
              </a:tr>
              <a:tr h="1954407">
                <a:tc>
                  <a:txBody>
                    <a:bodyPr/>
                    <a:lstStyle/>
                    <a:p>
                      <a:pPr algn="just">
                        <a:spcAft>
                          <a:spcPts val="0"/>
                        </a:spcAft>
                      </a:pPr>
                      <a:r>
                        <a:rPr lang="en-US" sz="2800" kern="0" dirty="0"/>
                        <a:t>Target </a:t>
                      </a:r>
                      <a:r>
                        <a:rPr lang="en-US" sz="2800" kern="0" dirty="0" smtClean="0"/>
                        <a:t>Group:</a:t>
                      </a:r>
                      <a:endParaRPr lang="en-ZA" sz="2800" kern="100" dirty="0">
                        <a:solidFill>
                          <a:srgbClr val="FFC000"/>
                        </a:solidFill>
                        <a:latin typeface="Century"/>
                        <a:ea typeface="MS Mincho"/>
                        <a:cs typeface="Times New Roman"/>
                      </a:endParaRPr>
                    </a:p>
                  </a:txBody>
                  <a:tcPr marL="59045" marR="59045" marT="0" marB="0" anchor="ctr"/>
                </a:tc>
                <a:tc>
                  <a:txBody>
                    <a:bodyPr/>
                    <a:lstStyle/>
                    <a:p>
                      <a:pPr algn="just">
                        <a:spcAft>
                          <a:spcPts val="0"/>
                        </a:spcAft>
                      </a:pPr>
                      <a:r>
                        <a:rPr lang="en-ZA" sz="2800" kern="0" dirty="0"/>
                        <a:t>Students/Teachers</a:t>
                      </a:r>
                      <a:endParaRPr lang="en-ZA" sz="2800" kern="100" dirty="0">
                        <a:solidFill>
                          <a:srgbClr val="FFC000"/>
                        </a:solidFill>
                        <a:latin typeface="Century"/>
                        <a:ea typeface="MS Mincho"/>
                        <a:cs typeface="Times New Roman"/>
                      </a:endParaRPr>
                    </a:p>
                  </a:txBody>
                  <a:tcPr marL="59045" marR="59045" marT="0" marB="0" anchor="ctr"/>
                </a:tc>
              </a:tr>
            </a:tbl>
          </a:graphicData>
        </a:graphic>
      </p:graphicFrame>
      <p:sp>
        <p:nvSpPr>
          <p:cNvPr id="3" name="Date Placeholder 2"/>
          <p:cNvSpPr>
            <a:spLocks noGrp="1"/>
          </p:cNvSpPr>
          <p:nvPr>
            <p:ph type="dt" sz="half" idx="10"/>
          </p:nvPr>
        </p:nvSpPr>
        <p:spPr/>
        <p:txBody>
          <a:bodyPr/>
          <a:lstStyle/>
          <a:p>
            <a:fld id="{0D4EB9BD-9863-4B34-9697-D8FF5E6DF011}" type="datetime1">
              <a:rPr lang="en-ZA" smtClean="0"/>
              <a:pPr/>
              <a:t>2012/03/01</a:t>
            </a:fld>
            <a:endParaRPr lang="en-ZA"/>
          </a:p>
        </p:txBody>
      </p:sp>
      <p:sp>
        <p:nvSpPr>
          <p:cNvPr id="4" name="Slide Number Placeholder 3"/>
          <p:cNvSpPr>
            <a:spLocks noGrp="1"/>
          </p:cNvSpPr>
          <p:nvPr>
            <p:ph type="sldNum" sz="quarter" idx="12"/>
          </p:nvPr>
        </p:nvSpPr>
        <p:spPr/>
        <p:txBody>
          <a:bodyPr/>
          <a:lstStyle/>
          <a:p>
            <a:fld id="{49A6DB1C-BA97-4E73-9C69-73B8C1E59665}" type="slidenum">
              <a:rPr lang="en-ZA" smtClean="0"/>
              <a:pPr/>
              <a:t>2</a:t>
            </a:fld>
            <a:endParaRPr lang="en-ZA"/>
          </a:p>
        </p:txBody>
      </p:sp>
      <p:sp>
        <p:nvSpPr>
          <p:cNvPr id="5" name="TextBox 4"/>
          <p:cNvSpPr txBox="1"/>
          <p:nvPr/>
        </p:nvSpPr>
        <p:spPr>
          <a:xfrm>
            <a:off x="2627784" y="692696"/>
            <a:ext cx="2743573" cy="369332"/>
          </a:xfrm>
          <a:prstGeom prst="rect">
            <a:avLst/>
          </a:prstGeom>
          <a:noFill/>
        </p:spPr>
        <p:txBody>
          <a:bodyPr wrap="none" rtlCol="0">
            <a:spAutoFit/>
          </a:bodyPr>
          <a:lstStyle/>
          <a:p>
            <a:pPr algn="ctr"/>
            <a:r>
              <a:rPr lang="en-ZA" b="1" dirty="0" smtClean="0">
                <a:solidFill>
                  <a:srgbClr val="FF0000"/>
                </a:solidFill>
              </a:rPr>
              <a:t>NARRATIVE SUMMARY</a:t>
            </a:r>
            <a:endParaRPr lang="en-ZA"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747464"/>
            <a:ext cx="6063208" cy="1944216"/>
          </a:xfrm>
        </p:spPr>
        <p:txBody>
          <a:bodyPr>
            <a:normAutofit/>
          </a:bodyPr>
          <a:lstStyle/>
          <a:p>
            <a:r>
              <a:rPr lang="en-ZA" sz="3200" dirty="0" smtClean="0"/>
              <a:t>WHAT I LEARNED IN JAPAN</a:t>
            </a:r>
            <a:endParaRPr lang="en-ZA" sz="3200" dirty="0"/>
          </a:p>
        </p:txBody>
      </p:sp>
      <p:sp>
        <p:nvSpPr>
          <p:cNvPr id="54284" name="Rectangle 12"/>
          <p:cNvSpPr>
            <a:spLocks noChangeArrowheads="1"/>
          </p:cNvSpPr>
          <p:nvPr/>
        </p:nvSpPr>
        <p:spPr bwMode="auto">
          <a:xfrm>
            <a:off x="683568" y="1357253"/>
            <a:ext cx="7416824"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altLang="ja-JP" sz="3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Japanese  Education system</a:t>
            </a:r>
            <a:endParaRPr kumimoji="0" lang="en-ZA" altLang="ja-JP"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Schooling system in Japan: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Nursery, Elementary, Junior High School, Senior High School and University/College</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ZA"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Curriculum: Mathematic Aims</a:t>
            </a:r>
            <a:r>
              <a:rPr kumimoji="0" lang="en-ZA"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ZA"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willingly make use of   mathematics in their daily </a:t>
            </a: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lives as well as in their learning,</a:t>
            </a:r>
            <a:r>
              <a:rPr kumimoji="0" lang="en-US" altLang="ja-JP" sz="2000" b="1" i="0" u="none" strike="noStrike" cap="none" normalizeH="0" baseline="0" dirty="0" smtClean="0">
                <a:ln>
                  <a:noFill/>
                </a:ln>
                <a:solidFill>
                  <a:srgbClr val="66FF99"/>
                </a:solidFill>
                <a:effectLst/>
                <a:latin typeface="Arial Unicode MS" pitchFamily="34" charset="-128"/>
                <a:ea typeface="Arial Unicode MS" pitchFamily="34" charset="-128"/>
                <a:cs typeface="Arial Unicode MS" pitchFamily="34" charset="-128"/>
              </a:rPr>
              <a:t> </a:t>
            </a:r>
            <a:r>
              <a:rPr kumimoji="0" lang="en-ZA"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 help pupils find pleasure in</a:t>
            </a:r>
            <a:r>
              <a:rPr kumimoji="0" lang="en-ZA"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ja-JP"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mathematical activities and appreciate the value of mathematical approaches</a:t>
            </a:r>
            <a:r>
              <a:rPr kumimoji="0" lang="en-ZA" altLang="ja-JP" sz="2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ZA"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Curriculum: Overall Objectives: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ja-JP" sz="2000" b="1" i="0" u="none" strike="noStrike" cap="none" normalizeH="0" baseline="0" dirty="0" smtClean="0">
                <a:ln>
                  <a:noFill/>
                </a:ln>
                <a:solidFill>
                  <a:srgbClr val="FFC000"/>
                </a:solidFill>
                <a:effectLst/>
                <a:latin typeface="Arial Unicode MS" pitchFamily="34" charset="-128"/>
                <a:ea typeface="Arial Unicode MS" pitchFamily="34" charset="-128"/>
                <a:cs typeface="Arial Unicode MS" pitchFamily="34" charset="-128"/>
              </a:rPr>
              <a:t> </a:t>
            </a:r>
            <a:r>
              <a:rPr kumimoji="0" lang="en-US" altLang="ja-JP"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to foster their ability to think and represent everyday life ,</a:t>
            </a:r>
            <a:r>
              <a:rPr kumimoji="0" lang="en-ZA"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t>
            </a:r>
            <a:r>
              <a:rPr kumimoji="0" lang="en-US" altLang="ja-JP" sz="20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with good</a:t>
            </a: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perspective and logically on matters of </a:t>
            </a:r>
            <a:endParaRPr kumimoji="0" lang="en-ZA" altLang="ja-JP"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fld id="{CED066FF-3197-4429-89A5-691383B30696}" type="datetime1">
              <a:rPr lang="en-ZA" smtClean="0"/>
              <a:pPr/>
              <a:t>2012/03/01</a:t>
            </a:fld>
            <a:endParaRPr lang="en-ZA"/>
          </a:p>
        </p:txBody>
      </p:sp>
      <p:sp>
        <p:nvSpPr>
          <p:cNvPr id="5" name="Slide Number Placeholder 4"/>
          <p:cNvSpPr>
            <a:spLocks noGrp="1"/>
          </p:cNvSpPr>
          <p:nvPr>
            <p:ph type="sldNum" sz="quarter" idx="12"/>
          </p:nvPr>
        </p:nvSpPr>
        <p:spPr/>
        <p:txBody>
          <a:bodyPr/>
          <a:lstStyle/>
          <a:p>
            <a:fld id="{49A6DB1C-BA97-4E73-9C69-73B8C1E59665}" type="slidenum">
              <a:rPr lang="en-ZA" smtClean="0"/>
              <a:pPr/>
              <a:t>3</a:t>
            </a:fld>
            <a:endParaRPr lang="en-ZA"/>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305800" cy="1584176"/>
          </a:xfrm>
        </p:spPr>
        <p:txBody>
          <a:bodyPr>
            <a:normAutofit/>
          </a:bodyPr>
          <a:lstStyle/>
          <a:p>
            <a:r>
              <a:rPr lang="en-ZA" sz="2000" dirty="0" smtClean="0"/>
              <a:t>Continued…</a:t>
            </a:r>
            <a:endParaRPr lang="en-ZA" sz="2000" dirty="0"/>
          </a:p>
        </p:txBody>
      </p:sp>
      <p:sp>
        <p:nvSpPr>
          <p:cNvPr id="70658" name="Rectangle 2"/>
          <p:cNvSpPr>
            <a:spLocks noChangeArrowheads="1"/>
          </p:cNvSpPr>
          <p:nvPr/>
        </p:nvSpPr>
        <p:spPr bwMode="auto">
          <a:xfrm>
            <a:off x="539552" y="1145070"/>
            <a:ext cx="410445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altLang="ja-JP"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Curriculum Integration</a:t>
            </a:r>
            <a:r>
              <a:rPr kumimoji="0" lang="en-US" altLang="ja-JP"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ja-JP"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Integrating natural</a:t>
            </a: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disastrous         such as</a:t>
            </a: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Tsunami and Earth Quake in mathematics</a:t>
            </a:r>
            <a:endParaRPr kumimoji="0" lang="en-ZA"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ZA" altLang="ja-JP"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0657" name="Picture 1" descr="1.jpg"/>
          <p:cNvPicPr>
            <a:picLocks noChangeAspect="1" noChangeArrowheads="1"/>
          </p:cNvPicPr>
          <p:nvPr/>
        </p:nvPicPr>
        <p:blipFill>
          <a:blip r:embed="rId2" cstate="print"/>
          <a:srcRect/>
          <a:stretch>
            <a:fillRect/>
          </a:stretch>
        </p:blipFill>
        <p:spPr bwMode="auto">
          <a:xfrm>
            <a:off x="5076056" y="1124744"/>
            <a:ext cx="1872208" cy="1372741"/>
          </a:xfrm>
          <a:prstGeom prst="rect">
            <a:avLst/>
          </a:prstGeom>
          <a:noFill/>
        </p:spPr>
      </p:pic>
      <p:sp>
        <p:nvSpPr>
          <p:cNvPr id="70659" name="Rectangle 3"/>
          <p:cNvSpPr>
            <a:spLocks noChangeArrowheads="1"/>
          </p:cNvSpPr>
          <p:nvPr/>
        </p:nvSpPr>
        <p:spPr bwMode="auto">
          <a:xfrm>
            <a:off x="611560" y="2764572"/>
            <a:ext cx="568863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28600" algn="l"/>
              </a:tabLst>
            </a:pP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Teacher Training System: how teachers are trained, how to acquire teaching license and the roles that are played by prefectures</a:t>
            </a:r>
            <a:endParaRPr kumimoji="0" lang="en-ZA"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Lesson Study</a:t>
            </a: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process and the flow of lesson study</a:t>
            </a:r>
            <a:endParaRPr kumimoji="0" lang="en-ZA"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ja-JP"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of Assessment</a:t>
            </a:r>
            <a:endParaRPr kumimoji="0" lang="en-ZA" altLang="ja-JP"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Textbook Configuration  </a:t>
            </a:r>
          </a:p>
          <a:p>
            <a:pPr algn="just" eaLnBrk="0" fontAlgn="base" hangingPunct="0">
              <a:spcBef>
                <a:spcPct val="0"/>
              </a:spcBef>
              <a:spcAft>
                <a:spcPct val="0"/>
              </a:spcAft>
              <a:buFontTx/>
              <a:buChar char="•"/>
              <a:tabLst>
                <a:tab pos="228600" algn="l"/>
              </a:tabLst>
            </a:pP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en-US" altLang="ja-JP" sz="2000" dirty="0" smtClean="0">
                <a:solidFill>
                  <a:srgbClr val="000000"/>
                </a:solidFill>
                <a:latin typeface="Arial" pitchFamily="34" charset="0"/>
                <a:ea typeface="Times New Roman" pitchFamily="18" charset="0"/>
                <a:cs typeface="Arial" pitchFamily="34" charset="0"/>
              </a:rPr>
              <a:t>Sequence of Mathematics Textbooks </a:t>
            </a:r>
            <a:r>
              <a:rPr lang="en-ZA" altLang="ja-JP" sz="2000" dirty="0" smtClean="0">
                <a:solidFill>
                  <a:srgbClr val="000000"/>
                </a:solidFill>
                <a:latin typeface="Arial" pitchFamily="34" charset="0"/>
                <a:ea typeface="Times New Roman" pitchFamily="18" charset="0"/>
                <a:cs typeface="Arial" pitchFamily="34" charset="0"/>
              </a:rPr>
              <a:t>: through manipulation learners  understand and develop their own idea of calculation (Situation-Mathematical world- Expression ) or reversal of this process</a:t>
            </a:r>
            <a:endParaRPr lang="en-ZA" altLang="ja-JP" sz="12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ja-JP"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ja-JP"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Date Placeholder 5"/>
          <p:cNvSpPr>
            <a:spLocks noGrp="1"/>
          </p:cNvSpPr>
          <p:nvPr>
            <p:ph type="dt" sz="half" idx="10"/>
          </p:nvPr>
        </p:nvSpPr>
        <p:spPr/>
        <p:txBody>
          <a:bodyPr/>
          <a:lstStyle/>
          <a:p>
            <a:fld id="{3EC2D8E8-421A-4174-98B0-D7E77E37303B}" type="datetime1">
              <a:rPr lang="en-ZA" smtClean="0"/>
              <a:pPr/>
              <a:t>2012/03/01</a:t>
            </a:fld>
            <a:endParaRPr lang="en-ZA"/>
          </a:p>
        </p:txBody>
      </p:sp>
      <p:sp>
        <p:nvSpPr>
          <p:cNvPr id="7" name="Slide Number Placeholder 6"/>
          <p:cNvSpPr>
            <a:spLocks noGrp="1"/>
          </p:cNvSpPr>
          <p:nvPr>
            <p:ph type="sldNum" sz="quarter" idx="12"/>
          </p:nvPr>
        </p:nvSpPr>
        <p:spPr/>
        <p:txBody>
          <a:bodyPr/>
          <a:lstStyle/>
          <a:p>
            <a:fld id="{49A6DB1C-BA97-4E73-9C69-73B8C1E59665}" type="slidenum">
              <a:rPr lang="en-ZA" smtClean="0"/>
              <a:pPr/>
              <a:t>4</a:t>
            </a:fld>
            <a:endParaRPr lang="en-ZA"/>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DSCN1091"/>
          <p:cNvPicPr>
            <a:picLocks noChangeAspect="1" noChangeArrowheads="1"/>
          </p:cNvPicPr>
          <p:nvPr/>
        </p:nvPicPr>
        <p:blipFill>
          <a:blip r:embed="rId2" cstate="print"/>
          <a:srcRect/>
          <a:stretch>
            <a:fillRect/>
          </a:stretch>
        </p:blipFill>
        <p:spPr bwMode="auto">
          <a:xfrm>
            <a:off x="179512" y="1196752"/>
            <a:ext cx="2376264" cy="1162050"/>
          </a:xfrm>
          <a:prstGeom prst="rect">
            <a:avLst/>
          </a:prstGeom>
          <a:noFill/>
        </p:spPr>
      </p:pic>
      <p:pic>
        <p:nvPicPr>
          <p:cNvPr id="72705" name="Picture 2" descr="P1020835"/>
          <p:cNvPicPr>
            <a:picLocks noChangeAspect="1" noChangeArrowheads="1"/>
          </p:cNvPicPr>
          <p:nvPr/>
        </p:nvPicPr>
        <p:blipFill>
          <a:blip r:embed="rId3" cstate="print"/>
          <a:srcRect/>
          <a:stretch>
            <a:fillRect/>
          </a:stretch>
        </p:blipFill>
        <p:spPr bwMode="auto">
          <a:xfrm>
            <a:off x="251520" y="2564904"/>
            <a:ext cx="2304256" cy="1609725"/>
          </a:xfrm>
          <a:prstGeom prst="rect">
            <a:avLst/>
          </a:prstGeom>
          <a:noFill/>
        </p:spPr>
      </p:pic>
      <p:sp>
        <p:nvSpPr>
          <p:cNvPr id="72707" name="Rectangle 3"/>
          <p:cNvSpPr>
            <a:spLocks noChangeArrowheads="1"/>
          </p:cNvSpPr>
          <p:nvPr/>
        </p:nvSpPr>
        <p:spPr bwMode="auto">
          <a:xfrm>
            <a:off x="2915816" y="1124744"/>
            <a:ext cx="6048672"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School Education in Japan </a:t>
            </a:r>
            <a:endParaRPr kumimoji="0" lang="en-ZA" altLang="ja-JP" sz="160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ja-JP"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Elementary Mathematics Curriculum Objectives </a:t>
            </a:r>
            <a:endParaRPr kumimoji="0" lang="en-ZA" altLang="ja-JP"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Sequence of Mathematics Textbooks </a:t>
            </a:r>
            <a:r>
              <a:rPr kumimoji="0" lang="en-ZA" altLang="ja-JP"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through manipulation learners  understand and develop their own idea of calculation (Situation-Mathematical world- Expression ) or reversal of this process</a:t>
            </a:r>
            <a:endParaRPr kumimoji="0" lang="en-ZA" altLang="ja-JP"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8" name="Rectangle 4"/>
          <p:cNvSpPr>
            <a:spLocks noChangeArrowheads="1"/>
          </p:cNvSpPr>
          <p:nvPr/>
        </p:nvSpPr>
        <p:spPr bwMode="auto">
          <a:xfrm>
            <a:off x="2843808" y="5800328"/>
            <a:ext cx="2664296"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ja-JP"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Statistical Literacy Examples from PISA </a:t>
            </a:r>
            <a:endParaRPr kumimoji="0" lang="en-ZA" altLang="ja-JP"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9" name="Rectangle 5"/>
          <p:cNvSpPr>
            <a:spLocks noChangeArrowheads="1"/>
          </p:cNvSpPr>
          <p:nvPr/>
        </p:nvSpPr>
        <p:spPr bwMode="auto">
          <a:xfrm>
            <a:off x="251520" y="5499666"/>
            <a:ext cx="2448272" cy="10310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ja-JP"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ZA" altLang="ja-JP"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ZA" altLang="ja-JP" sz="1600" dirty="0" smtClean="0">
                <a:solidFill>
                  <a:srgbClr val="000000"/>
                </a:solidFill>
                <a:latin typeface="Arial" pitchFamily="34" charset="0"/>
                <a:ea typeface="Times New Roman" pitchFamily="18" charset="0"/>
                <a:cs typeface="Arial" pitchFamily="34" charset="0"/>
              </a:rPr>
              <a:t>d-</a:t>
            </a:r>
            <a:r>
              <a:rPr kumimoji="0" lang="en-US" altLang="ja-JP"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book Software and Digital Textbooks </a:t>
            </a:r>
            <a:endParaRPr kumimoji="0" lang="en-ZA" altLang="ja-JP"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83568" y="620688"/>
            <a:ext cx="4572000" cy="584775"/>
          </a:xfrm>
          <a:prstGeom prst="rect">
            <a:avLst/>
          </a:prstGeom>
        </p:spPr>
        <p:txBody>
          <a:bodyPr>
            <a:spAutoFit/>
          </a:bodyPr>
          <a:lstStyle/>
          <a:p>
            <a:pPr lvl="2" fontAlgn="base">
              <a:spcBef>
                <a:spcPct val="0"/>
              </a:spcBef>
              <a:spcAft>
                <a:spcPct val="0"/>
              </a:spcAft>
              <a:buFontTx/>
              <a:buChar char="•"/>
            </a:pPr>
            <a:r>
              <a:rPr lang="en-US" altLang="ja-JP" sz="1600" b="1" dirty="0" smtClean="0">
                <a:solidFill>
                  <a:srgbClr val="0070C0"/>
                </a:solidFill>
                <a:latin typeface="Arial" pitchFamily="34" charset="0"/>
                <a:ea typeface="Times New Roman" pitchFamily="18" charset="0"/>
                <a:cs typeface="Arial" pitchFamily="34" charset="0"/>
              </a:rPr>
              <a:t>Japanese Mathematics Method  Content for Elementary School </a:t>
            </a:r>
            <a:endParaRPr lang="en-ZA" altLang="ja-JP" sz="800" dirty="0" smtClean="0">
              <a:latin typeface="Arial" pitchFamily="34" charset="0"/>
              <a:cs typeface="Arial" pitchFamily="34" charset="0"/>
            </a:endParaRPr>
          </a:p>
        </p:txBody>
      </p:sp>
      <p:sp>
        <p:nvSpPr>
          <p:cNvPr id="8" name="Rectangle 7"/>
          <p:cNvSpPr/>
          <p:nvPr/>
        </p:nvSpPr>
        <p:spPr>
          <a:xfrm>
            <a:off x="2771800" y="2708920"/>
            <a:ext cx="5544616" cy="1200329"/>
          </a:xfrm>
          <a:prstGeom prst="rect">
            <a:avLst/>
          </a:prstGeom>
        </p:spPr>
        <p:txBody>
          <a:bodyPr wrap="square">
            <a:spAutoFit/>
          </a:bodyPr>
          <a:lstStyle/>
          <a:p>
            <a:pPr lvl="0" algn="just" eaLnBrk="0" fontAlgn="base" hangingPunct="0">
              <a:spcBef>
                <a:spcPct val="0"/>
              </a:spcBef>
              <a:spcAft>
                <a:spcPct val="0"/>
              </a:spcAft>
              <a:buFont typeface="Arial" pitchFamily="34" charset="0"/>
              <a:buChar char="•"/>
            </a:pPr>
            <a:r>
              <a:rPr lang="en-US" altLang="ja-JP" dirty="0" smtClean="0">
                <a:solidFill>
                  <a:srgbClr val="000000"/>
                </a:solidFill>
                <a:latin typeface="Arial" pitchFamily="34" charset="0"/>
                <a:ea typeface="Times New Roman" pitchFamily="18" charset="0"/>
                <a:cs typeface="Arial" pitchFamily="34" charset="0"/>
              </a:rPr>
              <a:t>Blackboard Writing in Mathematics Lessons and how productive it is when used correctly, it reflects evidence of what have been learnt in the classroom, the ideas of learners are shown in the blackboard</a:t>
            </a:r>
            <a:endParaRPr lang="en-ZA" altLang="ja-JP" sz="1100" dirty="0" smtClean="0">
              <a:latin typeface="Arial" pitchFamily="34" charset="0"/>
              <a:cs typeface="Arial" pitchFamily="34" charset="0"/>
            </a:endParaRPr>
          </a:p>
        </p:txBody>
      </p:sp>
      <p:pic>
        <p:nvPicPr>
          <p:cNvPr id="9" name="Picture 8"/>
          <p:cNvPicPr/>
          <p:nvPr/>
        </p:nvPicPr>
        <p:blipFill>
          <a:blip r:embed="rId4" cstate="print"/>
          <a:srcRect/>
          <a:stretch>
            <a:fillRect/>
          </a:stretch>
        </p:blipFill>
        <p:spPr bwMode="auto">
          <a:xfrm>
            <a:off x="251520" y="4437112"/>
            <a:ext cx="2304256" cy="1157659"/>
          </a:xfrm>
          <a:prstGeom prst="rect">
            <a:avLst/>
          </a:prstGeom>
          <a:noFill/>
          <a:ln w="9525">
            <a:noFill/>
            <a:miter lim="800000"/>
            <a:headEnd/>
            <a:tailEnd/>
          </a:ln>
        </p:spPr>
      </p:pic>
      <p:sp>
        <p:nvSpPr>
          <p:cNvPr id="10" name="Rectangle 9"/>
          <p:cNvSpPr/>
          <p:nvPr/>
        </p:nvSpPr>
        <p:spPr>
          <a:xfrm>
            <a:off x="2843808" y="4149080"/>
            <a:ext cx="4572000" cy="1754326"/>
          </a:xfrm>
          <a:prstGeom prst="rect">
            <a:avLst/>
          </a:prstGeom>
        </p:spPr>
        <p:txBody>
          <a:bodyPr>
            <a:spAutoFit/>
          </a:bodyPr>
          <a:lstStyle/>
          <a:p>
            <a:pPr>
              <a:buFont typeface="Arial" pitchFamily="34" charset="0"/>
              <a:buChar char="•"/>
            </a:pPr>
            <a:r>
              <a:rPr lang="en-US" dirty="0" smtClean="0"/>
              <a:t>Questioning/</a:t>
            </a:r>
            <a:r>
              <a:rPr lang="en-US" b="1" dirty="0" smtClean="0">
                <a:effectLst>
                  <a:outerShdw blurRad="50800" dist="38100" algn="tr" rotWithShape="0">
                    <a:prstClr val="black">
                      <a:alpha val="40000"/>
                    </a:prstClr>
                  </a:outerShdw>
                </a:effectLst>
              </a:rPr>
              <a:t> </a:t>
            </a:r>
            <a:r>
              <a:rPr lang="es-ES" b="1" dirty="0" smtClean="0"/>
              <a:t>‘Hatsumon’</a:t>
            </a:r>
            <a:r>
              <a:rPr lang="en-US" dirty="0" smtClean="0"/>
              <a:t>: This forms a very important of learning: Planned prior to class but can change through students’ ideas impact of hatsumon is usually discussed during post lesson discussion, “Isoda” What next?</a:t>
            </a:r>
            <a:endParaRPr lang="en-ZA" dirty="0"/>
          </a:p>
        </p:txBody>
      </p:sp>
      <p:sp>
        <p:nvSpPr>
          <p:cNvPr id="11" name="Date Placeholder 10"/>
          <p:cNvSpPr>
            <a:spLocks noGrp="1"/>
          </p:cNvSpPr>
          <p:nvPr>
            <p:ph type="dt" sz="half" idx="10"/>
          </p:nvPr>
        </p:nvSpPr>
        <p:spPr/>
        <p:txBody>
          <a:bodyPr/>
          <a:lstStyle/>
          <a:p>
            <a:fld id="{61D120A2-61B3-4241-83A5-FC668905638C}" type="datetime1">
              <a:rPr lang="en-ZA" smtClean="0"/>
              <a:pPr/>
              <a:t>2012/03/01</a:t>
            </a:fld>
            <a:endParaRPr lang="en-ZA"/>
          </a:p>
        </p:txBody>
      </p:sp>
      <p:sp>
        <p:nvSpPr>
          <p:cNvPr id="12" name="Slide Number Placeholder 11"/>
          <p:cNvSpPr>
            <a:spLocks noGrp="1"/>
          </p:cNvSpPr>
          <p:nvPr>
            <p:ph type="sldNum" sz="quarter" idx="12"/>
          </p:nvPr>
        </p:nvSpPr>
        <p:spPr/>
        <p:txBody>
          <a:bodyPr/>
          <a:lstStyle/>
          <a:p>
            <a:fld id="{49A6DB1C-BA97-4E73-9C69-73B8C1E59665}" type="slidenum">
              <a:rPr lang="en-ZA" smtClean="0"/>
              <a:pPr/>
              <a:t>5</a:t>
            </a:fld>
            <a:endParaRPr lang="en-ZA"/>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03368" cy="1584176"/>
          </a:xfrm>
        </p:spPr>
        <p:txBody>
          <a:bodyPr>
            <a:normAutofit fontScale="90000"/>
          </a:bodyPr>
          <a:lstStyle/>
          <a:p>
            <a:pPr lvl="0" fontAlgn="base">
              <a:spcAft>
                <a:spcPct val="0"/>
              </a:spcAft>
            </a:pPr>
            <a:r>
              <a:rPr lang="en-US" altLang="ja-JP" sz="3200" dirty="0" smtClean="0">
                <a:latin typeface="Palatino Linotype" pitchFamily="18" charset="0"/>
                <a:ea typeface="MS PGothic" pitchFamily="34" charset="-128"/>
                <a:cs typeface="Arial" pitchFamily="34" charset="0"/>
              </a:rPr>
              <a:t>Output 1</a:t>
            </a:r>
            <a:r>
              <a:rPr lang="en-ZA" altLang="ja-JP" sz="1800" dirty="0" smtClean="0">
                <a:latin typeface="Arial" pitchFamily="34" charset="0"/>
                <a:cs typeface="Arial" pitchFamily="34" charset="0"/>
              </a:rPr>
              <a:t/>
            </a:r>
            <a:br>
              <a:rPr lang="en-ZA" altLang="ja-JP" sz="1800" dirty="0" smtClean="0">
                <a:latin typeface="Arial" pitchFamily="34" charset="0"/>
                <a:cs typeface="Arial" pitchFamily="34" charset="0"/>
              </a:rPr>
            </a:br>
            <a:r>
              <a:rPr lang="en-US" altLang="ja-JP" sz="2400" dirty="0" smtClean="0">
                <a:solidFill>
                  <a:srgbClr val="FF0000"/>
                </a:solidFill>
                <a:latin typeface="Times New Roman" pitchFamily="18" charset="0"/>
                <a:ea typeface="Times New Roman" pitchFamily="18" charset="0"/>
                <a:cs typeface="Times New Roman" pitchFamily="18" charset="0"/>
              </a:rPr>
              <a:t>T</a:t>
            </a:r>
            <a:r>
              <a:rPr lang="en-US" altLang="ja-JP" sz="2400" b="1" dirty="0" smtClean="0">
                <a:solidFill>
                  <a:srgbClr val="FF0000"/>
                </a:solidFill>
                <a:latin typeface="Times New Roman" pitchFamily="18" charset="0"/>
                <a:ea typeface="Times New Roman" pitchFamily="18" charset="0"/>
                <a:cs typeface="Times New Roman" pitchFamily="18" charset="0"/>
              </a:rPr>
              <a:t>he understanding of teaching mathematics outcomes, assessment standards and   mathematics content is improved by all educators</a:t>
            </a:r>
            <a:r>
              <a:rPr lang="en-ZA" altLang="ja-JP" sz="1800" dirty="0" smtClean="0">
                <a:latin typeface="Arial" pitchFamily="34" charset="0"/>
                <a:cs typeface="Arial" pitchFamily="34" charset="0"/>
              </a:rPr>
              <a:t/>
            </a:r>
            <a:br>
              <a:rPr lang="en-ZA" altLang="ja-JP" sz="1800" dirty="0" smtClean="0">
                <a:latin typeface="Arial" pitchFamily="34" charset="0"/>
                <a:cs typeface="Arial" pitchFamily="34" charset="0"/>
              </a:rPr>
            </a:br>
            <a:endParaRPr lang="en-ZA" sz="2400" dirty="0"/>
          </a:p>
        </p:txBody>
      </p:sp>
      <p:sp>
        <p:nvSpPr>
          <p:cNvPr id="52225" name="Rectangle 1"/>
          <p:cNvSpPr>
            <a:spLocks noChangeArrowheads="1"/>
          </p:cNvSpPr>
          <p:nvPr/>
        </p:nvSpPr>
        <p:spPr bwMode="auto">
          <a:xfrm>
            <a:off x="575047" y="1556792"/>
            <a:ext cx="8568953"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Activity</a:t>
            </a:r>
            <a:r>
              <a:rPr lang="en-US" altLang="ja-JP" sz="2400" b="1" u="sng" dirty="0" smtClean="0">
                <a:latin typeface="Times New Roman" pitchFamily="18" charset="0"/>
                <a:ea typeface="Times New Roman" pitchFamily="18" charset="0"/>
                <a:cs typeface="Times New Roman" pitchFamily="18" charset="0"/>
              </a:rPr>
              <a:t>: 1</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Good quality of moderated mathematics worksheets</a:t>
            </a:r>
            <a:endParaRPr kumimoji="0" lang="en-ZA" altLang="ja-JP"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US" altLang="ja-JP"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prepare mathematics worksheets for all the grades</a:t>
            </a:r>
            <a:endParaRPr kumimoji="0" lang="en-ZA" altLang="ja-JP"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US" altLang="ja-JP"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develop a student activity work book</a:t>
            </a:r>
            <a:endParaRPr kumimoji="0" lang="en-ZA" altLang="ja-JP"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conduct training on how to prepare a  quality worksheet</a:t>
            </a:r>
            <a:endParaRPr kumimoji="0" lang="en-ZA" altLang="ja-JP"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US" altLang="ja-JP"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monitor and support educators in their planning</a:t>
            </a:r>
            <a:endParaRPr kumimoji="0" lang="en-ZA" altLang="ja-JP"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US" altLang="ja-JP"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Maintain the standard of students who get high marks</a:t>
            </a:r>
            <a:endParaRPr kumimoji="0" lang="en-ZA" altLang="ja-JP"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US" altLang="ja-JP" sz="2800" b="0" i="0" u="none" strike="noStrike" cap="none" normalizeH="0" baseline="0" dirty="0" smtClean="0">
                <a:ln>
                  <a:noFill/>
                </a:ln>
                <a:solidFill>
                  <a:schemeClr val="tx1"/>
                </a:solidFill>
                <a:effectLst/>
                <a:latin typeface="Calibri" pitchFamily="34" charset="0"/>
                <a:ea typeface="MS PGothic" pitchFamily="34" charset="-128"/>
                <a:cs typeface="Arial" pitchFamily="34" charset="0"/>
              </a:rPr>
              <a:t> Introduce lesson study as a way of improving learning and teaching at school</a:t>
            </a:r>
            <a:endParaRPr kumimoji="0" lang="en-ZA" altLang="ja-JP"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Placeholder 4"/>
          <p:cNvSpPr>
            <a:spLocks noGrp="1"/>
          </p:cNvSpPr>
          <p:nvPr>
            <p:ph type="body" idx="4294967295"/>
          </p:nvPr>
        </p:nvSpPr>
        <p:spPr>
          <a:xfrm>
            <a:off x="251520" y="1484784"/>
            <a:ext cx="8229600" cy="4389120"/>
          </a:xfrm>
        </p:spPr>
        <p:txBody>
          <a:bodyPr/>
          <a:lstStyle/>
          <a:p>
            <a:pPr>
              <a:buNone/>
            </a:pPr>
            <a:r>
              <a:rPr lang="en-ZA" dirty="0" smtClean="0"/>
              <a:t>                      on Output 1</a:t>
            </a:r>
          </a:p>
          <a:p>
            <a:pPr>
              <a:buNone/>
            </a:pPr>
            <a:endParaRPr lang="en-ZA" dirty="0"/>
          </a:p>
        </p:txBody>
      </p:sp>
      <p:sp>
        <p:nvSpPr>
          <p:cNvPr id="6" name="Date Placeholder 5"/>
          <p:cNvSpPr>
            <a:spLocks noGrp="1"/>
          </p:cNvSpPr>
          <p:nvPr>
            <p:ph type="dt" sz="half" idx="10"/>
          </p:nvPr>
        </p:nvSpPr>
        <p:spPr/>
        <p:txBody>
          <a:bodyPr/>
          <a:lstStyle/>
          <a:p>
            <a:fld id="{AD3157A4-84E7-4CBE-A604-0A8BA9964BF9}" type="datetime1">
              <a:rPr lang="en-ZA" smtClean="0"/>
              <a:pPr/>
              <a:t>2012/03/01</a:t>
            </a:fld>
            <a:endParaRPr lang="en-ZA"/>
          </a:p>
        </p:txBody>
      </p:sp>
      <p:sp>
        <p:nvSpPr>
          <p:cNvPr id="7" name="Slide Number Placeholder 6"/>
          <p:cNvSpPr>
            <a:spLocks noGrp="1"/>
          </p:cNvSpPr>
          <p:nvPr>
            <p:ph type="sldNum" sz="quarter" idx="12"/>
          </p:nvPr>
        </p:nvSpPr>
        <p:spPr/>
        <p:txBody>
          <a:bodyPr/>
          <a:lstStyle/>
          <a:p>
            <a:fld id="{49A6DB1C-BA97-4E73-9C69-73B8C1E59665}" type="slidenum">
              <a:rPr lang="en-ZA" smtClean="0"/>
              <a:pPr/>
              <a:t>6</a:t>
            </a:fld>
            <a:endParaRPr lang="en-ZA"/>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51520" y="1895780"/>
            <a:ext cx="864096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endParaRPr kumimoji="0" lang="en-ZA" altLang="ja-JP"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3" name="Rectangle 3"/>
          <p:cNvSpPr>
            <a:spLocks noChangeArrowheads="1"/>
          </p:cNvSpPr>
          <p:nvPr/>
        </p:nvSpPr>
        <p:spPr bwMode="auto">
          <a:xfrm>
            <a:off x="611560" y="5877272"/>
            <a:ext cx="3854202"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ZA" altLang="ja-JP"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4" name="Rectangle 4"/>
          <p:cNvSpPr>
            <a:spLocks noChangeArrowheads="1"/>
          </p:cNvSpPr>
          <p:nvPr/>
        </p:nvSpPr>
        <p:spPr bwMode="auto">
          <a:xfrm>
            <a:off x="251520" y="814155"/>
            <a:ext cx="81369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Palatino Linotype" pitchFamily="18" charset="0"/>
                <a:ea typeface="MS PGothic" pitchFamily="34" charset="-128"/>
                <a:cs typeface="Arial" pitchFamily="34" charset="0"/>
              </a:rPr>
              <a:t>Output 2</a:t>
            </a:r>
            <a:endParaRPr kumimoji="0" lang="en-ZA" altLang="ja-JP"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attendance of mathematics extra classes by students is very good</a:t>
            </a:r>
            <a:endParaRPr kumimoji="0" lang="en-US" altLang="ja-JP"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5" name="Rectangle 5"/>
          <p:cNvSpPr>
            <a:spLocks noChangeArrowheads="1"/>
          </p:cNvSpPr>
          <p:nvPr/>
        </p:nvSpPr>
        <p:spPr bwMode="auto">
          <a:xfrm>
            <a:off x="431031" y="1268760"/>
            <a:ext cx="8712969"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Activities</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to select students who can attend extra classes</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2-2 Identify teachers who can offer mathematics extra classes</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2-3 develop special worksheets for students who attend mathematics extra classes</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2-4 support students who attend extra classes</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2-5 graduate students who have shown great improvement in mathematics to </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expert group of students</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2-6 Involve parents in supporting the students who attend extra classes</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2-7 To support teachers in their attempt to improve mathematics achievement </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2-8 To award students who do well in mathematics</a:t>
            </a:r>
            <a:endParaRPr kumimoji="0" lang="en-US"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Date Placeholder 5"/>
          <p:cNvSpPr>
            <a:spLocks noGrp="1"/>
          </p:cNvSpPr>
          <p:nvPr>
            <p:ph type="dt" sz="half" idx="10"/>
          </p:nvPr>
        </p:nvSpPr>
        <p:spPr/>
        <p:txBody>
          <a:bodyPr/>
          <a:lstStyle/>
          <a:p>
            <a:fld id="{E48A41EE-43D2-49DA-8DB0-4FEBDE117E54}" type="datetime1">
              <a:rPr lang="en-ZA" smtClean="0"/>
              <a:pPr/>
              <a:t>2012/03/01</a:t>
            </a:fld>
            <a:endParaRPr lang="en-ZA"/>
          </a:p>
        </p:txBody>
      </p:sp>
      <p:sp>
        <p:nvSpPr>
          <p:cNvPr id="7" name="Slide Number Placeholder 6"/>
          <p:cNvSpPr>
            <a:spLocks noGrp="1"/>
          </p:cNvSpPr>
          <p:nvPr>
            <p:ph type="sldNum" sz="quarter" idx="12"/>
          </p:nvPr>
        </p:nvSpPr>
        <p:spPr/>
        <p:txBody>
          <a:bodyPr/>
          <a:lstStyle/>
          <a:p>
            <a:fld id="{49A6DB1C-BA97-4E73-9C69-73B8C1E59665}" type="slidenum">
              <a:rPr lang="en-ZA" smtClean="0"/>
              <a:pPr/>
              <a:t>7</a:t>
            </a:fld>
            <a:endParaRPr lang="en-ZA"/>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31032" y="260648"/>
            <a:ext cx="871296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3200" b="1" i="0" u="none" strike="noStrike" cap="none" normalizeH="0" baseline="0" dirty="0" smtClean="0">
                <a:ln>
                  <a:noFill/>
                </a:ln>
                <a:solidFill>
                  <a:schemeClr val="tx1"/>
                </a:solidFill>
                <a:effectLst/>
                <a:latin typeface="Palatino Linotype" pitchFamily="18" charset="0"/>
                <a:ea typeface="MS PGothic" pitchFamily="34" charset="-128"/>
                <a:cs typeface="Arial" pitchFamily="34" charset="0"/>
              </a:rPr>
              <a:t>Output 3</a:t>
            </a:r>
            <a:endParaRPr kumimoji="0" lang="en-ZA" altLang="ja-JP"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work schedule which shows the guidelines of teaching mathematics and topics to be covered is followed appropriately by all mathematics teachers</a:t>
            </a: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800" b="1" i="0" u="sng" strike="noStrike" cap="none" normalizeH="0" baseline="0" dirty="0" smtClean="0">
                <a:ln>
                  <a:noFill/>
                </a:ln>
                <a:solidFill>
                  <a:schemeClr val="tx1"/>
                </a:solidFill>
                <a:effectLst/>
                <a:latin typeface="Palatino Linotype" pitchFamily="18" charset="0"/>
                <a:ea typeface="MS PGothic" pitchFamily="34" charset="-128"/>
                <a:cs typeface="Arial" pitchFamily="34" charset="0"/>
              </a:rPr>
              <a:t>Activities</a:t>
            </a:r>
            <a:endParaRPr kumimoji="0" lang="en-ZA" altLang="ja-JP"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3.1 Develop a system of ensuring that mathematics content is covered</a:t>
            </a:r>
            <a:endParaRPr kumimoji="0" lang="en-ZA" altLang="ja-JP"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3-2 to review current challenges on covering the mathematics content</a:t>
            </a:r>
            <a:endParaRPr kumimoji="0" lang="en-ZA" altLang="ja-JP"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3-3 develop a model of communicating to the parents about how to support their children at home</a:t>
            </a:r>
            <a:endParaRPr kumimoji="0" lang="en-ZA" altLang="ja-JP"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ja-JP"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Date Placeholder 2"/>
          <p:cNvSpPr>
            <a:spLocks noGrp="1"/>
          </p:cNvSpPr>
          <p:nvPr>
            <p:ph type="dt" sz="half" idx="10"/>
          </p:nvPr>
        </p:nvSpPr>
        <p:spPr/>
        <p:txBody>
          <a:bodyPr/>
          <a:lstStyle/>
          <a:p>
            <a:fld id="{E3861169-87A3-47CC-9591-E72E383923D4}" type="datetime1">
              <a:rPr lang="en-ZA" smtClean="0"/>
              <a:pPr/>
              <a:t>2012/03/01</a:t>
            </a:fld>
            <a:endParaRPr lang="en-ZA"/>
          </a:p>
        </p:txBody>
      </p:sp>
      <p:sp>
        <p:nvSpPr>
          <p:cNvPr id="4" name="Slide Number Placeholder 3"/>
          <p:cNvSpPr>
            <a:spLocks noGrp="1"/>
          </p:cNvSpPr>
          <p:nvPr>
            <p:ph type="sldNum" sz="quarter" idx="12"/>
          </p:nvPr>
        </p:nvSpPr>
        <p:spPr/>
        <p:txBody>
          <a:bodyPr/>
          <a:lstStyle/>
          <a:p>
            <a:fld id="{49A6DB1C-BA97-4E73-9C69-73B8C1E59665}" type="slidenum">
              <a:rPr lang="en-ZA" smtClean="0"/>
              <a:pPr/>
              <a:t>8</a:t>
            </a:fld>
            <a:endParaRPr lang="en-ZA"/>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91680" y="-119200624"/>
          <a:ext cx="9396536" cy="5342910"/>
        </p:xfrm>
        <a:graphic>
          <a:graphicData uri="http://schemas.openxmlformats.org/drawingml/2006/table">
            <a:tbl>
              <a:tblPr/>
              <a:tblGrid>
                <a:gridCol w="1512168"/>
                <a:gridCol w="1296144"/>
                <a:gridCol w="1080120"/>
                <a:gridCol w="144016"/>
                <a:gridCol w="144016"/>
                <a:gridCol w="144016"/>
                <a:gridCol w="216024"/>
                <a:gridCol w="360040"/>
                <a:gridCol w="152216"/>
                <a:gridCol w="469996"/>
                <a:gridCol w="1069468"/>
                <a:gridCol w="1224136"/>
                <a:gridCol w="720080"/>
                <a:gridCol w="864096"/>
              </a:tblGrid>
              <a:tr h="163420">
                <a:tc rowSpan="2">
                  <a:txBody>
                    <a:bodyPr/>
                    <a:lstStyle/>
                    <a:p>
                      <a:pPr algn="ctr">
                        <a:spcAft>
                          <a:spcPts val="0"/>
                        </a:spcAft>
                      </a:pPr>
                      <a:r>
                        <a:rPr lang="en-US" sz="500" b="1" kern="100" dirty="0">
                          <a:latin typeface="Palatino Linotype"/>
                          <a:ea typeface="MS PGothic"/>
                          <a:cs typeface="Arial"/>
                        </a:rPr>
                        <a:t>Output</a:t>
                      </a:r>
                      <a:endParaRPr lang="en-ZA" sz="5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spcAft>
                          <a:spcPts val="0"/>
                        </a:spcAft>
                      </a:pPr>
                      <a:r>
                        <a:rPr lang="en-US" sz="500" b="1" kern="100">
                          <a:latin typeface="Palatino Linotype"/>
                          <a:ea typeface="MS PGothic"/>
                          <a:cs typeface="Arial"/>
                        </a:rPr>
                        <a:t>Activities</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spcAft>
                          <a:spcPts val="0"/>
                        </a:spcAft>
                      </a:pPr>
                      <a:r>
                        <a:rPr lang="en-US" sz="500" b="1" kern="100">
                          <a:latin typeface="Palatino Linotype"/>
                          <a:ea typeface="MS PGothic"/>
                          <a:cs typeface="Arial"/>
                        </a:rPr>
                        <a:t>       Expected results </a:t>
                      </a:r>
                      <a:endParaRPr lang="en-ZA" sz="500" kern="100">
                        <a:latin typeface="Calibri"/>
                        <a:ea typeface="Times New Roman"/>
                        <a:cs typeface="Times New Roman"/>
                      </a:endParaRPr>
                    </a:p>
                    <a:p>
                      <a:pPr algn="ctr">
                        <a:spcAft>
                          <a:spcPts val="0"/>
                        </a:spcAft>
                      </a:pPr>
                      <a:r>
                        <a:rPr lang="en-US" sz="500" b="1" kern="100">
                          <a:latin typeface="Palatino Linotype"/>
                          <a:ea typeface="MS PGothic"/>
                          <a:cs typeface="Arial"/>
                        </a:rPr>
                        <a:t>       </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6">
                  <a:txBody>
                    <a:bodyPr/>
                    <a:lstStyle/>
                    <a:p>
                      <a:pPr algn="ctr">
                        <a:spcAft>
                          <a:spcPts val="0"/>
                        </a:spcAft>
                      </a:pPr>
                      <a:r>
                        <a:rPr lang="en-US" sz="500" b="1" kern="100">
                          <a:latin typeface="Palatino Linotype"/>
                          <a:ea typeface="MS PGothic"/>
                          <a:cs typeface="Arial"/>
                        </a:rPr>
                        <a:t>Time Schedule/Frame</a:t>
                      </a:r>
                      <a:endParaRPr lang="en-ZA" sz="500" kern="100">
                        <a:latin typeface="Calibri"/>
                        <a:ea typeface="Times New Roman"/>
                        <a:cs typeface="Times New Roman"/>
                      </a:endParaRPr>
                    </a:p>
                    <a:p>
                      <a:pPr algn="ctr">
                        <a:spcAft>
                          <a:spcPts val="0"/>
                        </a:spcAft>
                      </a:pPr>
                      <a:r>
                        <a:rPr lang="en-US" sz="500" b="1" kern="100">
                          <a:latin typeface="Palatino Linotype"/>
                          <a:ea typeface="MS PGothic"/>
                          <a:cs typeface="Arial"/>
                        </a:rPr>
                        <a:t>In Months</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spcAft>
                          <a:spcPts val="0"/>
                        </a:spcAft>
                      </a:pPr>
                      <a:r>
                        <a:rPr lang="en-US" sz="500" b="1" kern="100">
                          <a:latin typeface="Palatino Linotype"/>
                          <a:ea typeface="MS PGothic"/>
                          <a:cs typeface="Arial"/>
                        </a:rPr>
                        <a:t>Persons in </a:t>
                      </a:r>
                      <a:endParaRPr lang="en-ZA" sz="500" kern="100">
                        <a:latin typeface="Calibri"/>
                        <a:ea typeface="Times New Roman"/>
                        <a:cs typeface="Times New Roman"/>
                      </a:endParaRPr>
                    </a:p>
                    <a:p>
                      <a:pPr algn="ctr">
                        <a:spcAft>
                          <a:spcPts val="0"/>
                        </a:spcAft>
                      </a:pPr>
                      <a:r>
                        <a:rPr lang="en-US" sz="500" b="1" kern="100">
                          <a:latin typeface="Palatino Linotype"/>
                          <a:ea typeface="MS PGothic"/>
                          <a:cs typeface="Arial"/>
                        </a:rPr>
                        <a:t>charge</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500" b="1" kern="100">
                          <a:latin typeface="Palatino Linotype"/>
                          <a:ea typeface="MS PGothic"/>
                          <a:cs typeface="Arial"/>
                        </a:rPr>
                        <a:t>Implementers</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a:spcAft>
                          <a:spcPts val="0"/>
                        </a:spcAft>
                      </a:pPr>
                      <a:r>
                        <a:rPr lang="en-US" sz="500" b="1" kern="100">
                          <a:latin typeface="Calibri"/>
                          <a:ea typeface="Times New Roman"/>
                          <a:cs typeface="Times New Roman"/>
                        </a:rPr>
                        <a:t>Resources/</a:t>
                      </a:r>
                      <a:endParaRPr lang="en-ZA" sz="500" kern="100">
                        <a:latin typeface="Calibri"/>
                        <a:ea typeface="Times New Roman"/>
                        <a:cs typeface="Times New Roman"/>
                      </a:endParaRPr>
                    </a:p>
                    <a:p>
                      <a:pPr algn="l">
                        <a:spcAft>
                          <a:spcPts val="0"/>
                        </a:spcAft>
                      </a:pPr>
                      <a:r>
                        <a:rPr lang="en-US" sz="500" b="1" kern="100">
                          <a:latin typeface="Calibri"/>
                          <a:ea typeface="Times New Roman"/>
                          <a:cs typeface="Times New Roman"/>
                        </a:rPr>
                        <a:t>Material</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a:spcAft>
                          <a:spcPts val="0"/>
                        </a:spcAft>
                      </a:pPr>
                      <a:r>
                        <a:rPr lang="en-US" sz="500" b="1" kern="100">
                          <a:latin typeface="Palatino Linotype"/>
                          <a:ea typeface="MS PGothic"/>
                          <a:cs typeface="Arial"/>
                        </a:rPr>
                        <a:t>Budget</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a:spcAft>
                          <a:spcPts val="0"/>
                        </a:spcAft>
                      </a:pPr>
                      <a:r>
                        <a:rPr lang="en-US" sz="500" b="1" kern="100">
                          <a:latin typeface="Palatino Linotype"/>
                          <a:ea typeface="MS PGothic"/>
                          <a:cs typeface="Arial"/>
                        </a:rPr>
                        <a:t>Remarks</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r>
              <a:tr h="8171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500" b="1" kern="100">
                          <a:latin typeface="Palatino Linotype"/>
                          <a:ea typeface="MS PGothic"/>
                          <a:cs typeface="Arial"/>
                        </a:rPr>
                        <a:t>1</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500" b="1" kern="100">
                          <a:latin typeface="Palatino Linotype"/>
                          <a:ea typeface="MS PGothic"/>
                          <a:cs typeface="Arial"/>
                        </a:rPr>
                        <a:t>2</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500" b="1" kern="100" dirty="0">
                          <a:latin typeface="Palatino Linotype"/>
                          <a:ea typeface="MS PGothic"/>
                          <a:cs typeface="Arial"/>
                        </a:rPr>
                        <a:t>3</a:t>
                      </a:r>
                      <a:endParaRPr lang="en-ZA" sz="5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500" b="1" kern="100">
                          <a:latin typeface="Palatino Linotype"/>
                          <a:ea typeface="MS PGothic"/>
                          <a:cs typeface="Arial"/>
                        </a:rPr>
                        <a:t>4</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500" b="1" kern="100">
                          <a:latin typeface="Palatino Linotype"/>
                          <a:ea typeface="MS PGothic"/>
                          <a:cs typeface="Arial"/>
                        </a:rPr>
                        <a:t>5</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500" b="1" kern="100">
                          <a:latin typeface="Palatino Linotype"/>
                          <a:ea typeface="MS PGothic"/>
                          <a:cs typeface="Arial"/>
                        </a:rPr>
                        <a:t>6</a:t>
                      </a: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a:txBody>
                    <a:bodyPr/>
                    <a:lstStyle/>
                    <a:p>
                      <a:pPr algn="ctr">
                        <a:spcAft>
                          <a:spcPts val="0"/>
                        </a:spcAft>
                      </a:pP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endParaRPr lang="en-ZA"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endParaRPr lang="en-US"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endParaRPr lang="en-US" sz="500" kern="10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r>
              <a:tr h="2645840">
                <a:tc>
                  <a:txBody>
                    <a:bodyPr/>
                    <a:lstStyle/>
                    <a:p>
                      <a:pPr algn="just">
                        <a:spcAft>
                          <a:spcPts val="0"/>
                        </a:spcAft>
                      </a:pPr>
                      <a:endParaRPr lang="en-US" sz="1200" kern="100" dirty="0">
                        <a:latin typeface="Palatino Linotype"/>
                        <a:ea typeface="MS PGothic"/>
                        <a:cs typeface="Arial"/>
                      </a:endParaRPr>
                    </a:p>
                    <a:p>
                      <a:pPr algn="just">
                        <a:spcAft>
                          <a:spcPts val="0"/>
                        </a:spcAft>
                      </a:pPr>
                      <a:r>
                        <a:rPr lang="en-US" sz="1200" kern="100" dirty="0">
                          <a:latin typeface="Palatino Linotype"/>
                          <a:ea typeface="MS PGothic"/>
                          <a:cs typeface="Arial"/>
                        </a:rPr>
                        <a:t>  </a:t>
                      </a:r>
                      <a:r>
                        <a:rPr lang="en-US" sz="1200" kern="0" dirty="0">
                          <a:latin typeface="Palatino Linotype"/>
                          <a:ea typeface="MS PGothic"/>
                          <a:cs typeface="Arial"/>
                        </a:rPr>
                        <a:t>Output 1</a:t>
                      </a:r>
                      <a:endParaRPr lang="en-ZA" sz="1200" kern="100" dirty="0">
                        <a:latin typeface="Calibri"/>
                        <a:ea typeface="Times New Roman"/>
                        <a:cs typeface="Times New Roman"/>
                      </a:endParaRPr>
                    </a:p>
                    <a:p>
                      <a:pPr algn="just">
                        <a:spcAft>
                          <a:spcPts val="0"/>
                        </a:spcAft>
                      </a:pPr>
                      <a:r>
                        <a:rPr lang="en-US" sz="1200" kern="100" dirty="0">
                          <a:latin typeface="Times New Roman"/>
                          <a:ea typeface="Times New Roman"/>
                          <a:cs typeface="Times New Roman"/>
                        </a:rPr>
                        <a:t>The understanding of teaching mathematics basic operation and contents is improved for all the grades at school</a:t>
                      </a:r>
                      <a:endParaRPr lang="en-ZA" sz="12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100" dirty="0">
                        <a:latin typeface="Calibri"/>
                        <a:ea typeface="MS PGothic"/>
                        <a:cs typeface="Arial"/>
                      </a:endParaRPr>
                    </a:p>
                    <a:p>
                      <a:pPr algn="just">
                        <a:lnSpc>
                          <a:spcPts val="1500"/>
                        </a:lnSpc>
                        <a:spcAft>
                          <a:spcPts val="0"/>
                        </a:spcAft>
                      </a:pPr>
                      <a:r>
                        <a:rPr lang="en-US" sz="1200" kern="100" dirty="0">
                          <a:latin typeface="Times New Roman"/>
                          <a:ea typeface="Times New Roman"/>
                          <a:cs typeface="Times New Roman"/>
                        </a:rPr>
                        <a:t>Good quality of moderated mathematics </a:t>
                      </a:r>
                      <a:r>
                        <a:rPr lang="en-US" sz="1200" kern="100" dirty="0" smtClean="0">
                          <a:latin typeface="Times New Roman"/>
                          <a:ea typeface="Times New Roman"/>
                          <a:cs typeface="Times New Roman"/>
                        </a:rPr>
                        <a:t>worksheets</a:t>
                      </a:r>
                      <a:endParaRPr lang="en-ZA" sz="1200" kern="100" dirty="0" smtClean="0">
                        <a:latin typeface="Calibri"/>
                        <a:ea typeface="Times New Roman"/>
                        <a:cs typeface="Times New Roman"/>
                      </a:endParaRPr>
                    </a:p>
                    <a:p>
                      <a:pPr algn="just">
                        <a:lnSpc>
                          <a:spcPts val="1500"/>
                        </a:lnSpc>
                        <a:spcAft>
                          <a:spcPts val="0"/>
                        </a:spcAft>
                      </a:pPr>
                      <a:r>
                        <a:rPr lang="en-ZA" sz="1200" kern="100" dirty="0" smtClean="0">
                          <a:latin typeface="Calibri"/>
                          <a:ea typeface="Times New Roman"/>
                          <a:cs typeface="Times New Roman"/>
                        </a:rPr>
                        <a:t>1.</a:t>
                      </a:r>
                      <a:r>
                        <a:rPr lang="en-US" sz="1200" kern="100" dirty="0" smtClean="0">
                          <a:latin typeface="Times New Roman"/>
                          <a:ea typeface="Times New Roman"/>
                          <a:cs typeface="Times New Roman"/>
                        </a:rPr>
                        <a:t>To </a:t>
                      </a:r>
                      <a:r>
                        <a:rPr lang="en-US" sz="1200" kern="100" dirty="0">
                          <a:latin typeface="Times New Roman"/>
                          <a:ea typeface="Times New Roman"/>
                          <a:cs typeface="Times New Roman"/>
                        </a:rPr>
                        <a:t>prepare mathematics worksheets for all the </a:t>
                      </a:r>
                      <a:r>
                        <a:rPr lang="en-US" sz="1200" kern="100" dirty="0" smtClean="0">
                          <a:latin typeface="Times New Roman"/>
                          <a:ea typeface="Times New Roman"/>
                          <a:cs typeface="Times New Roman"/>
                        </a:rPr>
                        <a:t>grades</a:t>
                      </a:r>
                      <a:endParaRPr lang="en-ZA" sz="1200" kern="100" dirty="0" smtClean="0">
                        <a:latin typeface="Calibri"/>
                        <a:ea typeface="Times New Roman"/>
                        <a:cs typeface="Times New Roman"/>
                      </a:endParaRPr>
                    </a:p>
                    <a:p>
                      <a:pPr algn="just">
                        <a:lnSpc>
                          <a:spcPts val="1500"/>
                        </a:lnSpc>
                        <a:spcAft>
                          <a:spcPts val="0"/>
                        </a:spcAft>
                      </a:pPr>
                      <a:r>
                        <a:rPr lang="en-ZA" sz="1200" kern="100" dirty="0" smtClean="0">
                          <a:latin typeface="Calibri"/>
                          <a:ea typeface="Times New Roman"/>
                          <a:cs typeface="Times New Roman"/>
                        </a:rPr>
                        <a:t>2.</a:t>
                      </a:r>
                      <a:r>
                        <a:rPr lang="en-ZA" sz="1200" kern="100" baseline="0" dirty="0" smtClean="0">
                          <a:latin typeface="Calibri"/>
                          <a:ea typeface="Times New Roman"/>
                          <a:cs typeface="Times New Roman"/>
                        </a:rPr>
                        <a:t> </a:t>
                      </a:r>
                      <a:r>
                        <a:rPr lang="en-US" sz="1200" kern="100" baseline="0" dirty="0" smtClean="0">
                          <a:latin typeface="Times New Roman"/>
                          <a:ea typeface="Times New Roman"/>
                          <a:cs typeface="Times New Roman"/>
                        </a:rPr>
                        <a:t>T</a:t>
                      </a:r>
                      <a:r>
                        <a:rPr lang="en-US" sz="1200" kern="100" dirty="0" smtClean="0">
                          <a:latin typeface="Times New Roman"/>
                          <a:ea typeface="Times New Roman"/>
                          <a:cs typeface="Times New Roman"/>
                        </a:rPr>
                        <a:t>o </a:t>
                      </a:r>
                      <a:r>
                        <a:rPr lang="en-US" sz="1200" kern="100" dirty="0">
                          <a:latin typeface="Times New Roman"/>
                          <a:ea typeface="Times New Roman"/>
                          <a:cs typeface="Times New Roman"/>
                        </a:rPr>
                        <a:t>develop a student activity </a:t>
                      </a:r>
                      <a:r>
                        <a:rPr lang="en-US" sz="1200" kern="100" dirty="0" smtClean="0">
                          <a:latin typeface="Times New Roman"/>
                          <a:ea typeface="Times New Roman"/>
                          <a:cs typeface="Times New Roman"/>
                        </a:rPr>
                        <a:t>book</a:t>
                      </a:r>
                      <a:endParaRPr lang="en-ZA" sz="1200" kern="100" dirty="0" smtClean="0">
                        <a:latin typeface="Calibri"/>
                        <a:ea typeface="Times New Roman"/>
                        <a:cs typeface="Times New Roman"/>
                      </a:endParaRPr>
                    </a:p>
                    <a:p>
                      <a:pPr algn="just">
                        <a:lnSpc>
                          <a:spcPts val="1500"/>
                        </a:lnSpc>
                        <a:spcAft>
                          <a:spcPts val="0"/>
                        </a:spcAft>
                      </a:pPr>
                      <a:r>
                        <a:rPr lang="en-ZA" sz="1200" kern="100" dirty="0" smtClean="0">
                          <a:latin typeface="Calibri"/>
                          <a:ea typeface="Times New Roman"/>
                          <a:cs typeface="Times New Roman"/>
                        </a:rPr>
                        <a:t>3.</a:t>
                      </a:r>
                      <a:r>
                        <a:rPr lang="en-US" sz="1200" kern="100" dirty="0" smtClean="0">
                          <a:latin typeface="Times New Roman"/>
                          <a:ea typeface="Times New Roman"/>
                          <a:cs typeface="Times New Roman"/>
                        </a:rPr>
                        <a:t>To </a:t>
                      </a:r>
                      <a:r>
                        <a:rPr lang="en-US" sz="1200" kern="100" dirty="0">
                          <a:latin typeface="Times New Roman"/>
                          <a:ea typeface="Times New Roman"/>
                          <a:cs typeface="Times New Roman"/>
                        </a:rPr>
                        <a:t>conduct training on how to prepare a  quality study </a:t>
                      </a:r>
                      <a:r>
                        <a:rPr lang="en-US" sz="1200" kern="100" dirty="0" smtClean="0">
                          <a:latin typeface="Times New Roman"/>
                          <a:ea typeface="Times New Roman"/>
                          <a:cs typeface="Times New Roman"/>
                        </a:rPr>
                        <a:t>material.</a:t>
                      </a:r>
                      <a:endParaRPr lang="en-ZA" sz="1200" kern="100" dirty="0" smtClean="0">
                        <a:latin typeface="Calibri"/>
                        <a:ea typeface="Times New Roman"/>
                        <a:cs typeface="Times New Roman"/>
                      </a:endParaRPr>
                    </a:p>
                    <a:p>
                      <a:pPr algn="just">
                        <a:lnSpc>
                          <a:spcPts val="1500"/>
                        </a:lnSpc>
                        <a:spcAft>
                          <a:spcPts val="0"/>
                        </a:spcAft>
                      </a:pPr>
                      <a:r>
                        <a:rPr lang="en-ZA" sz="1200" kern="100" dirty="0" smtClean="0">
                          <a:latin typeface="Calibri"/>
                          <a:ea typeface="Times New Roman"/>
                          <a:cs typeface="Times New Roman"/>
                        </a:rPr>
                        <a:t>3.</a:t>
                      </a:r>
                      <a:r>
                        <a:rPr lang="en-US" sz="1200" kern="100" dirty="0" smtClean="0">
                          <a:latin typeface="Times New Roman"/>
                          <a:ea typeface="Times New Roman"/>
                          <a:cs typeface="Times New Roman"/>
                        </a:rPr>
                        <a:t>To </a:t>
                      </a:r>
                      <a:r>
                        <a:rPr lang="en-US" sz="1200" kern="100" dirty="0">
                          <a:latin typeface="Times New Roman"/>
                          <a:ea typeface="Times New Roman"/>
                          <a:cs typeface="Times New Roman"/>
                        </a:rPr>
                        <a:t>monitor and support educators in their </a:t>
                      </a:r>
                      <a:r>
                        <a:rPr lang="en-US" sz="1200" kern="100" dirty="0" smtClean="0">
                          <a:latin typeface="Times New Roman"/>
                          <a:ea typeface="Times New Roman"/>
                          <a:cs typeface="Times New Roman"/>
                        </a:rPr>
                        <a:t>planning</a:t>
                      </a:r>
                      <a:endParaRPr lang="en-ZA" sz="1200" kern="100" dirty="0" smtClean="0">
                        <a:latin typeface="Calibri"/>
                        <a:ea typeface="Times New Roman"/>
                        <a:cs typeface="Times New Roman"/>
                      </a:endParaRPr>
                    </a:p>
                    <a:p>
                      <a:pPr algn="just">
                        <a:lnSpc>
                          <a:spcPts val="1500"/>
                        </a:lnSpc>
                        <a:spcAft>
                          <a:spcPts val="0"/>
                        </a:spcAft>
                      </a:pPr>
                      <a:r>
                        <a:rPr lang="en-ZA" sz="1200" kern="100" dirty="0" smtClean="0">
                          <a:latin typeface="Calibri"/>
                          <a:ea typeface="Times New Roman"/>
                          <a:cs typeface="Times New Roman"/>
                        </a:rPr>
                        <a:t>4.</a:t>
                      </a:r>
                      <a:r>
                        <a:rPr lang="en-ZA" sz="1200" kern="100" baseline="0" dirty="0" smtClean="0">
                          <a:latin typeface="Calibri"/>
                          <a:ea typeface="Times New Roman"/>
                          <a:cs typeface="Times New Roman"/>
                        </a:rPr>
                        <a:t> </a:t>
                      </a:r>
                      <a:r>
                        <a:rPr lang="en-US" sz="1200" kern="100" dirty="0" smtClean="0">
                          <a:latin typeface="Times New Roman"/>
                          <a:ea typeface="Times New Roman"/>
                          <a:cs typeface="Times New Roman"/>
                        </a:rPr>
                        <a:t>Maintain </a:t>
                      </a:r>
                      <a:r>
                        <a:rPr lang="en-US" sz="1200" kern="100" dirty="0">
                          <a:latin typeface="Times New Roman"/>
                          <a:ea typeface="Times New Roman"/>
                          <a:cs typeface="Times New Roman"/>
                        </a:rPr>
                        <a:t>the standard of students who get high narks</a:t>
                      </a:r>
                      <a:endParaRPr lang="en-ZA" sz="1200" kern="100" dirty="0">
                        <a:latin typeface="Calibri"/>
                        <a:ea typeface="Times New Roman"/>
                        <a:cs typeface="Times New Roman"/>
                      </a:endParaRPr>
                    </a:p>
                    <a:p>
                      <a:pPr algn="just">
                        <a:spcAft>
                          <a:spcPts val="0"/>
                        </a:spcAft>
                      </a:pPr>
                      <a:r>
                        <a:rPr lang="en-US" sz="1200" kern="100" dirty="0" smtClean="0">
                          <a:latin typeface="Calibri"/>
                          <a:ea typeface="MS PGothic"/>
                          <a:cs typeface="Arial"/>
                        </a:rPr>
                        <a:t>6.</a:t>
                      </a:r>
                      <a:r>
                        <a:rPr lang="en-US" sz="1200" kern="100" baseline="0" dirty="0" smtClean="0">
                          <a:latin typeface="Calibri"/>
                          <a:ea typeface="MS PGothic"/>
                          <a:cs typeface="Arial"/>
                        </a:rPr>
                        <a:t> </a:t>
                      </a:r>
                      <a:r>
                        <a:rPr lang="en-US" sz="1200" kern="100" dirty="0" smtClean="0">
                          <a:latin typeface="Calibri"/>
                          <a:ea typeface="MS PGothic"/>
                          <a:cs typeface="Arial"/>
                        </a:rPr>
                        <a:t>Introduce </a:t>
                      </a:r>
                      <a:r>
                        <a:rPr lang="en-US" sz="1200" kern="100" dirty="0">
                          <a:latin typeface="Calibri"/>
                          <a:ea typeface="MS PGothic"/>
                          <a:cs typeface="Arial"/>
                        </a:rPr>
                        <a:t>lesson study as a way of improving learning and teaching at school</a:t>
                      </a:r>
                      <a:endParaRPr lang="en-ZA" sz="12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latin typeface="Palatino Linotype"/>
                          <a:ea typeface="MS PGothic"/>
                          <a:cs typeface="Arial"/>
                        </a:rPr>
                        <a:t>Teachers to use effective methods of teaching and begin to understand the national curriculum Education of South Africa. Improve the preparation of lesson. Effective use of the textbook. </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Workshop on how to use teaching aids and Origami</a:t>
                      </a:r>
                      <a:endParaRPr lang="en-ZA" sz="12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100" dirty="0">
                        <a:latin typeface="Palatino Linotype"/>
                        <a:ea typeface="MS PGothic"/>
                        <a:cs typeface="Arial"/>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100" dirty="0">
                        <a:latin typeface="Palatino Linotype"/>
                        <a:ea typeface="MS PGothic"/>
                        <a:cs typeface="Arial"/>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kern="100" dirty="0">
                        <a:solidFill>
                          <a:srgbClr val="FFFFFF"/>
                        </a:solidFill>
                        <a:latin typeface="Palatino Linotype"/>
                        <a:ea typeface="MS PGothic"/>
                        <a:cs typeface="Arial"/>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just">
                        <a:spcAft>
                          <a:spcPts val="0"/>
                        </a:spcAft>
                      </a:pPr>
                      <a:endParaRPr lang="en-US" sz="1200" kern="100" dirty="0">
                        <a:solidFill>
                          <a:srgbClr val="FFFFFF"/>
                        </a:solidFill>
                        <a:latin typeface="Palatino Linotype"/>
                        <a:ea typeface="MS PGothic"/>
                        <a:cs typeface="Arial"/>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just">
                        <a:spcAft>
                          <a:spcPts val="0"/>
                        </a:spcAft>
                      </a:pPr>
                      <a:endParaRPr lang="en-US" sz="1200" kern="100" dirty="0">
                        <a:latin typeface="Calibri"/>
                        <a:ea typeface="MS PGothic"/>
                        <a:cs typeface="Arial"/>
                      </a:endParaRPr>
                    </a:p>
                    <a:p>
                      <a:pPr algn="just">
                        <a:spcAft>
                          <a:spcPts val="0"/>
                        </a:spcAft>
                      </a:pPr>
                      <a:r>
                        <a:rPr lang="en-US" sz="1200" kern="100" dirty="0">
                          <a:latin typeface="Calibri"/>
                          <a:ea typeface="MS PGothic"/>
                          <a:cs typeface="Arial"/>
                        </a:rPr>
                        <a:t>Mr. Mukwena</a:t>
                      </a:r>
                      <a:endParaRPr lang="en-ZA" sz="12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rgbClr val="C00000"/>
                          </a:solidFill>
                          <a:latin typeface="Palatino Linotype"/>
                          <a:ea typeface="MS PGothic"/>
                          <a:cs typeface="Arial"/>
                        </a:rPr>
                        <a:t>Mathematic teachers</a:t>
                      </a:r>
                      <a:endParaRPr lang="en-ZA" sz="1200" kern="100" dirty="0">
                        <a:latin typeface="Calibri"/>
                        <a:ea typeface="Times New Roman"/>
                        <a:cs typeface="Times New Roman"/>
                      </a:endParaRPr>
                    </a:p>
                    <a:p>
                      <a:pPr algn="just">
                        <a:spcAft>
                          <a:spcPts val="0"/>
                        </a:spcAft>
                      </a:pPr>
                      <a:r>
                        <a:rPr lang="en-US" sz="1200" b="1" kern="100" dirty="0">
                          <a:solidFill>
                            <a:srgbClr val="C00000"/>
                          </a:solidFill>
                          <a:latin typeface="Palatino Linotype"/>
                          <a:ea typeface="MS PGothic"/>
                          <a:cs typeface="Arial"/>
                        </a:rPr>
                        <a:t>Grade 1-7</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Ms. </a:t>
                      </a:r>
                      <a:r>
                        <a:rPr lang="en-US" sz="1200" kern="100" dirty="0" err="1">
                          <a:latin typeface="Palatino Linotype"/>
                          <a:ea typeface="MS PGothic"/>
                          <a:cs typeface="Arial"/>
                        </a:rPr>
                        <a:t>Dube</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Mrs. Frank</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Ms. </a:t>
                      </a:r>
                      <a:r>
                        <a:rPr lang="en-US" sz="1200" kern="100" dirty="0" err="1">
                          <a:latin typeface="Palatino Linotype"/>
                          <a:ea typeface="MS PGothic"/>
                          <a:cs typeface="Arial"/>
                        </a:rPr>
                        <a:t>Mkhonto</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Mr. </a:t>
                      </a:r>
                      <a:r>
                        <a:rPr lang="en-US" sz="1200" kern="100" dirty="0" err="1">
                          <a:latin typeface="Palatino Linotype"/>
                          <a:ea typeface="MS PGothic"/>
                          <a:cs typeface="Arial"/>
                        </a:rPr>
                        <a:t>Sadiki</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Ms. </a:t>
                      </a:r>
                      <a:r>
                        <a:rPr lang="en-US" sz="1200" kern="100" dirty="0" err="1">
                          <a:latin typeface="Palatino Linotype"/>
                          <a:ea typeface="MS PGothic"/>
                          <a:cs typeface="Arial"/>
                        </a:rPr>
                        <a:t>Maelane</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Mrs. </a:t>
                      </a:r>
                      <a:r>
                        <a:rPr lang="en-US" sz="1200" kern="100" dirty="0" err="1">
                          <a:latin typeface="Palatino Linotype"/>
                          <a:ea typeface="MS PGothic"/>
                          <a:cs typeface="Arial"/>
                        </a:rPr>
                        <a:t>Motshegwa</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Mr. Mukwena</a:t>
                      </a:r>
                      <a:endParaRPr lang="en-ZA" sz="12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latin typeface="Palatino Linotype"/>
                          <a:ea typeface="MS PGothic"/>
                          <a:cs typeface="Arial"/>
                        </a:rPr>
                        <a:t>Blackboard,</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Whiteboard,</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Overhead projector,</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Charts,</a:t>
                      </a:r>
                      <a:endParaRPr lang="en-ZA" sz="1200" kern="100" dirty="0">
                        <a:latin typeface="Calibri"/>
                        <a:ea typeface="Times New Roman"/>
                        <a:cs typeface="Times New Roman"/>
                      </a:endParaRPr>
                    </a:p>
                    <a:p>
                      <a:pPr algn="just">
                        <a:spcAft>
                          <a:spcPts val="0"/>
                        </a:spcAft>
                      </a:pPr>
                      <a:r>
                        <a:rPr lang="en-US" sz="1200" kern="100" dirty="0">
                          <a:latin typeface="Palatino Linotype"/>
                          <a:ea typeface="MS PGothic"/>
                          <a:cs typeface="Arial"/>
                        </a:rPr>
                        <a:t>Colored chalks. Mathematics Policy document</a:t>
                      </a:r>
                      <a:endParaRPr lang="en-ZA" sz="12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latin typeface="Palatino Linotype"/>
                          <a:ea typeface="MS PGothic"/>
                          <a:cs typeface="Arial"/>
                        </a:rPr>
                        <a:t>R10,000</a:t>
                      </a:r>
                      <a:endParaRPr lang="en-ZA" sz="12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latin typeface="Palatino Linotype"/>
                          <a:ea typeface="MS PGothic"/>
                          <a:cs typeface="Arial"/>
                        </a:rPr>
                        <a:t>Achieved/Not achieved</a:t>
                      </a:r>
                      <a:endParaRPr lang="en-ZA" sz="1200" kern="100" dirty="0">
                        <a:latin typeface="Calibri"/>
                        <a:ea typeface="Times New Roman"/>
                        <a:cs typeface="Times New Roman"/>
                      </a:endParaRPr>
                    </a:p>
                  </a:txBody>
                  <a:tcPr marL="35018" marR="35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Palatino Linotype" pitchFamily="18" charset="0"/>
                <a:ea typeface="MS PGothic" pitchFamily="34" charset="-128"/>
                <a:cs typeface="Arial" pitchFamily="34" charset="0"/>
              </a:rPr>
              <a:t>Operation Plan</a:t>
            </a: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395536" y="476250"/>
          <a:ext cx="8011478" cy="5166360"/>
        </p:xfrm>
        <a:graphic>
          <a:graphicData uri="http://schemas.openxmlformats.org/drawingml/2006/table">
            <a:tbl>
              <a:tblPr/>
              <a:tblGrid>
                <a:gridCol w="1152128"/>
                <a:gridCol w="2664296"/>
                <a:gridCol w="1656184"/>
                <a:gridCol w="216024"/>
                <a:gridCol w="216024"/>
                <a:gridCol w="234614"/>
                <a:gridCol w="216024"/>
                <a:gridCol w="144016"/>
                <a:gridCol w="144016"/>
                <a:gridCol w="720080"/>
                <a:gridCol w="648072"/>
              </a:tblGrid>
              <a:tr h="0">
                <a:tc rowSpan="2">
                  <a:txBody>
                    <a:bodyPr/>
                    <a:lstStyle/>
                    <a:p>
                      <a:pPr algn="ctr">
                        <a:spcAft>
                          <a:spcPts val="0"/>
                        </a:spcAft>
                      </a:pPr>
                      <a:r>
                        <a:rPr lang="en-US" sz="800" b="1" kern="100" dirty="0">
                          <a:latin typeface="Palatino Linotype"/>
                          <a:ea typeface="MS PGothic"/>
                          <a:cs typeface="Arial"/>
                        </a:rPr>
                        <a:t>Output</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spcAft>
                          <a:spcPts val="0"/>
                        </a:spcAft>
                      </a:pPr>
                      <a:r>
                        <a:rPr lang="en-US" sz="800" b="1" kern="100" dirty="0">
                          <a:latin typeface="Palatino Linotype"/>
                          <a:ea typeface="MS PGothic"/>
                          <a:cs typeface="Arial"/>
                        </a:rPr>
                        <a:t>Activities</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spcAft>
                          <a:spcPts val="0"/>
                        </a:spcAft>
                      </a:pPr>
                      <a:r>
                        <a:rPr lang="en-US" sz="800" b="1" kern="100">
                          <a:latin typeface="Palatino Linotype"/>
                          <a:ea typeface="MS PGothic"/>
                          <a:cs typeface="Arial"/>
                        </a:rPr>
                        <a:t>       Expected results </a:t>
                      </a:r>
                      <a:endParaRPr lang="en-ZA" sz="800" kern="100">
                        <a:latin typeface="Calibri"/>
                        <a:ea typeface="Times New Roman"/>
                        <a:cs typeface="Times New Roman"/>
                      </a:endParaRPr>
                    </a:p>
                    <a:p>
                      <a:pPr algn="ctr">
                        <a:spcAft>
                          <a:spcPts val="0"/>
                        </a:spcAft>
                      </a:pPr>
                      <a:r>
                        <a:rPr lang="en-US" sz="800" b="1" kern="100">
                          <a:latin typeface="Palatino Linotype"/>
                          <a:ea typeface="MS PGothic"/>
                          <a:cs typeface="Arial"/>
                        </a:rPr>
                        <a:t>       </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6">
                  <a:txBody>
                    <a:bodyPr/>
                    <a:lstStyle/>
                    <a:p>
                      <a:pPr algn="ctr">
                        <a:spcAft>
                          <a:spcPts val="0"/>
                        </a:spcAft>
                      </a:pPr>
                      <a:r>
                        <a:rPr lang="en-US" sz="800" b="1" kern="100">
                          <a:latin typeface="Palatino Linotype"/>
                          <a:ea typeface="MS PGothic"/>
                          <a:cs typeface="Arial"/>
                        </a:rPr>
                        <a:t>Time Schedule/Frame</a:t>
                      </a:r>
                      <a:endParaRPr lang="en-ZA" sz="800" kern="100">
                        <a:latin typeface="Calibri"/>
                        <a:ea typeface="Times New Roman"/>
                        <a:cs typeface="Times New Roman"/>
                      </a:endParaRPr>
                    </a:p>
                    <a:p>
                      <a:pPr algn="ctr">
                        <a:spcAft>
                          <a:spcPts val="0"/>
                        </a:spcAft>
                      </a:pPr>
                      <a:r>
                        <a:rPr lang="en-US" sz="800" b="1" kern="100">
                          <a:latin typeface="Palatino Linotype"/>
                          <a:ea typeface="MS PGothic"/>
                          <a:cs typeface="Arial"/>
                        </a:rPr>
                        <a:t>In Months</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spcAft>
                          <a:spcPts val="0"/>
                        </a:spcAft>
                      </a:pPr>
                      <a:r>
                        <a:rPr lang="en-US" sz="800" b="1" kern="100">
                          <a:latin typeface="Palatino Linotype"/>
                          <a:ea typeface="MS PGothic"/>
                          <a:cs typeface="Arial"/>
                        </a:rPr>
                        <a:t>Persons in </a:t>
                      </a:r>
                      <a:endParaRPr lang="en-ZA" sz="800" kern="100">
                        <a:latin typeface="Calibri"/>
                        <a:ea typeface="Times New Roman"/>
                        <a:cs typeface="Times New Roman"/>
                      </a:endParaRPr>
                    </a:p>
                    <a:p>
                      <a:pPr algn="ctr">
                        <a:spcAft>
                          <a:spcPts val="0"/>
                        </a:spcAft>
                      </a:pPr>
                      <a:r>
                        <a:rPr lang="en-US" sz="800" b="1" kern="100">
                          <a:latin typeface="Palatino Linotype"/>
                          <a:ea typeface="MS PGothic"/>
                          <a:cs typeface="Arial"/>
                        </a:rPr>
                        <a:t>charge</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800" b="1" kern="100">
                          <a:latin typeface="Palatino Linotype"/>
                          <a:ea typeface="MS PGothic"/>
                          <a:cs typeface="Arial"/>
                        </a:rPr>
                        <a:t>Implementers</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r>
              <a:tr h="7606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800" b="1" kern="100">
                          <a:latin typeface="Palatino Linotype"/>
                          <a:ea typeface="MS PGothic"/>
                          <a:cs typeface="Arial"/>
                        </a:rPr>
                        <a:t>1</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800" b="1" kern="100">
                          <a:latin typeface="Palatino Linotype"/>
                          <a:ea typeface="MS PGothic"/>
                          <a:cs typeface="Arial"/>
                        </a:rPr>
                        <a:t>2</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800" b="1" kern="100" dirty="0">
                          <a:latin typeface="Palatino Linotype"/>
                          <a:ea typeface="MS PGothic"/>
                          <a:cs typeface="Arial"/>
                        </a:rPr>
                        <a:t>3</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800" b="1" kern="100" dirty="0">
                          <a:latin typeface="Palatino Linotype"/>
                          <a:ea typeface="MS PGothic"/>
                          <a:cs typeface="Arial"/>
                        </a:rPr>
                        <a:t>4</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800" b="1" kern="100">
                          <a:latin typeface="Palatino Linotype"/>
                          <a:ea typeface="MS PGothic"/>
                          <a:cs typeface="Arial"/>
                        </a:rPr>
                        <a:t>5</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US" sz="800" b="1" kern="100">
                          <a:latin typeface="Palatino Linotype"/>
                          <a:ea typeface="MS PGothic"/>
                          <a:cs typeface="Arial"/>
                        </a:rPr>
                        <a:t>6</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tc>
                <a:tc>
                  <a:txBody>
                    <a:bodyPr/>
                    <a:lstStyle/>
                    <a:p>
                      <a:pPr algn="ctr">
                        <a:spcAft>
                          <a:spcPts val="0"/>
                        </a:spcAft>
                      </a:pP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r>
              <a:tr h="1974046">
                <a:tc>
                  <a:txBody>
                    <a:bodyPr/>
                    <a:lstStyle/>
                    <a:p>
                      <a:pPr algn="just">
                        <a:spcAft>
                          <a:spcPts val="0"/>
                        </a:spcAft>
                      </a:pPr>
                      <a:endParaRPr lang="en-US" sz="800" kern="100" dirty="0">
                        <a:latin typeface="Palatino Linotype"/>
                        <a:ea typeface="MS PGothic"/>
                        <a:cs typeface="Arial"/>
                      </a:endParaRPr>
                    </a:p>
                    <a:p>
                      <a:pPr algn="just">
                        <a:spcAft>
                          <a:spcPts val="0"/>
                        </a:spcAft>
                      </a:pPr>
                      <a:r>
                        <a:rPr lang="en-US" sz="800" kern="100" dirty="0">
                          <a:latin typeface="Palatino Linotype"/>
                          <a:ea typeface="MS PGothic"/>
                          <a:cs typeface="Arial"/>
                        </a:rPr>
                        <a:t>  </a:t>
                      </a:r>
                      <a:r>
                        <a:rPr lang="en-US" sz="800" kern="0" dirty="0">
                          <a:latin typeface="Palatino Linotype"/>
                          <a:ea typeface="MS PGothic"/>
                          <a:cs typeface="Arial"/>
                        </a:rPr>
                        <a:t>Output 1</a:t>
                      </a:r>
                      <a:endParaRPr lang="en-ZA" sz="800" kern="100" dirty="0">
                        <a:latin typeface="Calibri"/>
                        <a:ea typeface="Times New Roman"/>
                        <a:cs typeface="Times New Roman"/>
                      </a:endParaRPr>
                    </a:p>
                    <a:p>
                      <a:pPr algn="just">
                        <a:spcAft>
                          <a:spcPts val="0"/>
                        </a:spcAft>
                      </a:pPr>
                      <a:r>
                        <a:rPr lang="en-US" sz="800" kern="100" dirty="0">
                          <a:latin typeface="Times New Roman"/>
                          <a:ea typeface="Times New Roman"/>
                          <a:cs typeface="Times New Roman"/>
                        </a:rPr>
                        <a:t>The understanding of teaching mathematics basic operation and contents is improved for all the grades at school</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800" kern="100" dirty="0">
                        <a:latin typeface="Calibri"/>
                        <a:ea typeface="MS PGothic"/>
                        <a:cs typeface="Arial"/>
                      </a:endParaRPr>
                    </a:p>
                    <a:p>
                      <a:pPr algn="just">
                        <a:lnSpc>
                          <a:spcPts val="1500"/>
                        </a:lnSpc>
                        <a:spcAft>
                          <a:spcPts val="0"/>
                        </a:spcAft>
                      </a:pPr>
                      <a:r>
                        <a:rPr lang="en-US" sz="800" kern="100" dirty="0">
                          <a:latin typeface="Times New Roman"/>
                          <a:ea typeface="Times New Roman"/>
                          <a:cs typeface="Times New Roman"/>
                        </a:rPr>
                        <a:t>Good quality of moderated mathematics worksheets</a:t>
                      </a:r>
                      <a:endParaRPr lang="en-ZA" sz="800" kern="100" dirty="0">
                        <a:latin typeface="Calibri"/>
                        <a:ea typeface="Times New Roman"/>
                        <a:cs typeface="Times New Roman"/>
                      </a:endParaRPr>
                    </a:p>
                    <a:p>
                      <a:pPr marL="742950" lvl="1" indent="-285750" algn="just">
                        <a:lnSpc>
                          <a:spcPts val="1500"/>
                        </a:lnSpc>
                        <a:spcAft>
                          <a:spcPts val="0"/>
                        </a:spcAft>
                        <a:buFont typeface="+mj-lt"/>
                        <a:buAutoNum type="arabicPeriod"/>
                      </a:pPr>
                      <a:r>
                        <a:rPr lang="en-US" sz="800" kern="100" dirty="0">
                          <a:latin typeface="Times New Roman"/>
                          <a:ea typeface="Times New Roman"/>
                          <a:cs typeface="Times New Roman"/>
                        </a:rPr>
                        <a:t>to prepare mathematics worksheets for all the grades</a:t>
                      </a:r>
                      <a:endParaRPr lang="en-ZA" sz="800" kern="100" dirty="0">
                        <a:latin typeface="Calibri"/>
                        <a:ea typeface="Times New Roman"/>
                        <a:cs typeface="Times New Roman"/>
                      </a:endParaRPr>
                    </a:p>
                    <a:p>
                      <a:pPr marL="742950" lvl="1" indent="-285750" algn="just">
                        <a:lnSpc>
                          <a:spcPts val="1500"/>
                        </a:lnSpc>
                        <a:spcAft>
                          <a:spcPts val="0"/>
                        </a:spcAft>
                        <a:buFont typeface="+mj-lt"/>
                        <a:buAutoNum type="arabicPeriod"/>
                      </a:pPr>
                      <a:r>
                        <a:rPr lang="en-US" sz="800" kern="100" dirty="0">
                          <a:latin typeface="Times New Roman"/>
                          <a:ea typeface="Times New Roman"/>
                          <a:cs typeface="Times New Roman"/>
                        </a:rPr>
                        <a:t>to develop a student activity book</a:t>
                      </a:r>
                      <a:endParaRPr lang="en-ZA" sz="800" kern="100" dirty="0">
                        <a:latin typeface="Calibri"/>
                        <a:ea typeface="Times New Roman"/>
                        <a:cs typeface="Times New Roman"/>
                      </a:endParaRPr>
                    </a:p>
                    <a:p>
                      <a:pPr marL="742950" lvl="1" indent="-285750" algn="just">
                        <a:lnSpc>
                          <a:spcPts val="1500"/>
                        </a:lnSpc>
                        <a:spcAft>
                          <a:spcPts val="0"/>
                        </a:spcAft>
                        <a:buFont typeface="+mj-lt"/>
                        <a:buAutoNum type="arabicPeriod"/>
                      </a:pPr>
                      <a:r>
                        <a:rPr lang="en-US" sz="800" kern="100" dirty="0">
                          <a:latin typeface="Times New Roman"/>
                          <a:ea typeface="Times New Roman"/>
                          <a:cs typeface="Times New Roman"/>
                        </a:rPr>
                        <a:t>to conduct training on how to prepare a  quality study material.</a:t>
                      </a:r>
                      <a:endParaRPr lang="en-ZA" sz="800" kern="100" dirty="0">
                        <a:latin typeface="Calibri"/>
                        <a:ea typeface="Times New Roman"/>
                        <a:cs typeface="Times New Roman"/>
                      </a:endParaRPr>
                    </a:p>
                    <a:p>
                      <a:pPr marL="742950" lvl="1" indent="-285750" algn="just">
                        <a:lnSpc>
                          <a:spcPts val="1500"/>
                        </a:lnSpc>
                        <a:spcAft>
                          <a:spcPts val="0"/>
                        </a:spcAft>
                        <a:buFont typeface="+mj-lt"/>
                        <a:buAutoNum type="arabicPeriod"/>
                      </a:pPr>
                      <a:r>
                        <a:rPr lang="en-US" sz="800" kern="100" dirty="0">
                          <a:latin typeface="Times New Roman"/>
                          <a:ea typeface="Times New Roman"/>
                          <a:cs typeface="Times New Roman"/>
                        </a:rPr>
                        <a:t>to monitor and support educators in their planning</a:t>
                      </a:r>
                      <a:endParaRPr lang="en-ZA" sz="800" kern="100" dirty="0">
                        <a:latin typeface="Calibri"/>
                        <a:ea typeface="Times New Roman"/>
                        <a:cs typeface="Times New Roman"/>
                      </a:endParaRPr>
                    </a:p>
                    <a:p>
                      <a:pPr marL="742950" lvl="1" indent="-285750" algn="just">
                        <a:lnSpc>
                          <a:spcPts val="1500"/>
                        </a:lnSpc>
                        <a:spcAft>
                          <a:spcPts val="0"/>
                        </a:spcAft>
                        <a:buFont typeface="+mj-lt"/>
                        <a:buAutoNum type="arabicPeriod"/>
                      </a:pPr>
                      <a:r>
                        <a:rPr lang="en-US" sz="800" kern="100" dirty="0">
                          <a:latin typeface="Times New Roman"/>
                          <a:ea typeface="Times New Roman"/>
                          <a:cs typeface="Times New Roman"/>
                        </a:rPr>
                        <a:t>Maintain the standard of students who get high narks</a:t>
                      </a:r>
                      <a:endParaRPr lang="en-ZA" sz="800" kern="100" dirty="0">
                        <a:latin typeface="Calibri"/>
                        <a:ea typeface="Times New Roman"/>
                        <a:cs typeface="Times New Roman"/>
                      </a:endParaRPr>
                    </a:p>
                    <a:p>
                      <a:pPr algn="just">
                        <a:spcAft>
                          <a:spcPts val="0"/>
                        </a:spcAft>
                      </a:pPr>
                      <a:r>
                        <a:rPr lang="en-US" sz="800" kern="100" dirty="0">
                          <a:latin typeface="Calibri"/>
                          <a:ea typeface="MS PGothic"/>
                          <a:cs typeface="Arial"/>
                        </a:rPr>
                        <a:t>1-6 Introduce lesson study as a way of improving learning and teaching at school</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kern="100" dirty="0">
                          <a:latin typeface="Palatino Linotype"/>
                          <a:ea typeface="MS PGothic"/>
                          <a:cs typeface="Arial"/>
                        </a:rPr>
                        <a:t>Teachers to use effective methods of teaching and begin to understand the national curriculum Education of South Africa. Improve the preparation of lesson. Effective use of the textbook. </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Workshop on how to use teaching aids and Origami</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800" kern="100" dirty="0">
                        <a:latin typeface="Palatino Linotype"/>
                        <a:ea typeface="MS PGothic"/>
                        <a:cs typeface="Arial"/>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800" kern="100" dirty="0">
                        <a:latin typeface="Palatino Linotype"/>
                        <a:ea typeface="MS PGothic"/>
                        <a:cs typeface="Arial"/>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800" dirty="0"/>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800" dirty="0"/>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100" dirty="0">
                        <a:solidFill>
                          <a:srgbClr val="FFFFFF"/>
                        </a:solidFill>
                        <a:latin typeface="Palatino Linotype"/>
                        <a:ea typeface="MS PGothic"/>
                        <a:cs typeface="Arial"/>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just">
                        <a:spcAft>
                          <a:spcPts val="0"/>
                        </a:spcAft>
                      </a:pPr>
                      <a:endParaRPr lang="en-US" sz="800" kern="100">
                        <a:solidFill>
                          <a:srgbClr val="FFFFFF"/>
                        </a:solidFill>
                        <a:latin typeface="Palatino Linotype"/>
                        <a:ea typeface="MS PGothic"/>
                        <a:cs typeface="Arial"/>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just">
                        <a:spcAft>
                          <a:spcPts val="0"/>
                        </a:spcAft>
                      </a:pPr>
                      <a:endParaRPr lang="en-US" sz="800" kern="100" dirty="0">
                        <a:latin typeface="Calibri"/>
                        <a:ea typeface="MS PGothic"/>
                        <a:cs typeface="Arial"/>
                      </a:endParaRPr>
                    </a:p>
                    <a:p>
                      <a:pPr algn="just">
                        <a:spcAft>
                          <a:spcPts val="0"/>
                        </a:spcAft>
                      </a:pPr>
                      <a:r>
                        <a:rPr lang="en-US" sz="800" kern="100" dirty="0">
                          <a:latin typeface="Calibri"/>
                          <a:ea typeface="MS PGothic"/>
                          <a:cs typeface="Arial"/>
                        </a:rPr>
                        <a:t>Mr. Mukwena</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a:solidFill>
                            <a:srgbClr val="C00000"/>
                          </a:solidFill>
                          <a:latin typeface="Palatino Linotype"/>
                          <a:ea typeface="MS PGothic"/>
                          <a:cs typeface="Arial"/>
                        </a:rPr>
                        <a:t>Mathematic teachers</a:t>
                      </a:r>
                      <a:endParaRPr lang="en-ZA" sz="800" kern="100" dirty="0">
                        <a:latin typeface="Calibri"/>
                        <a:ea typeface="Times New Roman"/>
                        <a:cs typeface="Times New Roman"/>
                      </a:endParaRPr>
                    </a:p>
                    <a:p>
                      <a:pPr algn="just">
                        <a:spcAft>
                          <a:spcPts val="0"/>
                        </a:spcAft>
                      </a:pPr>
                      <a:r>
                        <a:rPr lang="en-US" sz="800" b="1" kern="100" dirty="0">
                          <a:solidFill>
                            <a:srgbClr val="C00000"/>
                          </a:solidFill>
                          <a:latin typeface="Palatino Linotype"/>
                          <a:ea typeface="MS PGothic"/>
                          <a:cs typeface="Arial"/>
                        </a:rPr>
                        <a:t>Grade 1-7</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Ms. </a:t>
                      </a:r>
                      <a:r>
                        <a:rPr lang="en-US" sz="800" kern="100" dirty="0" err="1">
                          <a:latin typeface="Palatino Linotype"/>
                          <a:ea typeface="MS PGothic"/>
                          <a:cs typeface="Arial"/>
                        </a:rPr>
                        <a:t>Dube</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Mrs. Frank</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Ms. </a:t>
                      </a:r>
                      <a:r>
                        <a:rPr lang="en-US" sz="800" kern="100" dirty="0" err="1">
                          <a:latin typeface="Palatino Linotype"/>
                          <a:ea typeface="MS PGothic"/>
                          <a:cs typeface="Arial"/>
                        </a:rPr>
                        <a:t>Mkhonto</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Mr. </a:t>
                      </a:r>
                      <a:r>
                        <a:rPr lang="en-US" sz="800" kern="100" dirty="0" err="1">
                          <a:latin typeface="Palatino Linotype"/>
                          <a:ea typeface="MS PGothic"/>
                          <a:cs typeface="Arial"/>
                        </a:rPr>
                        <a:t>Sadiki</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Ms. </a:t>
                      </a:r>
                      <a:r>
                        <a:rPr lang="en-US" sz="800" kern="100" dirty="0" err="1">
                          <a:latin typeface="Palatino Linotype"/>
                          <a:ea typeface="MS PGothic"/>
                          <a:cs typeface="Arial"/>
                        </a:rPr>
                        <a:t>Maelane</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Mrs. </a:t>
                      </a:r>
                      <a:r>
                        <a:rPr lang="en-US" sz="800" kern="100" dirty="0" err="1">
                          <a:latin typeface="Palatino Linotype"/>
                          <a:ea typeface="MS PGothic"/>
                          <a:cs typeface="Arial"/>
                        </a:rPr>
                        <a:t>Motshegwa</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Mr. Mukwena</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1761">
                <a:tc>
                  <a:txBody>
                    <a:bodyPr/>
                    <a:lstStyle/>
                    <a:p>
                      <a:pPr algn="just">
                        <a:spcAft>
                          <a:spcPts val="0"/>
                        </a:spcAft>
                      </a:pPr>
                      <a:endParaRPr lang="en-US" sz="800" kern="100" dirty="0">
                        <a:latin typeface="Palatino Linotype"/>
                        <a:ea typeface="MS PGothic"/>
                        <a:cs typeface="Arial"/>
                      </a:endParaRPr>
                    </a:p>
                    <a:p>
                      <a:pPr algn="just">
                        <a:spcAft>
                          <a:spcPts val="0"/>
                        </a:spcAft>
                      </a:pPr>
                      <a:r>
                        <a:rPr lang="en-US" sz="800" kern="100" dirty="0">
                          <a:latin typeface="Palatino Linotype"/>
                          <a:ea typeface="MS PGothic"/>
                          <a:cs typeface="Arial"/>
                        </a:rPr>
                        <a:t>  2</a:t>
                      </a:r>
                      <a:r>
                        <a:rPr lang="en-US" sz="800" kern="100" dirty="0">
                          <a:latin typeface="Times New Roman"/>
                          <a:ea typeface="Times New Roman"/>
                          <a:cs typeface="Times New Roman"/>
                        </a:rPr>
                        <a:t> The attendance of mathematics extra classes by students is very good</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100">
                        <a:latin typeface="Palatino Linotype"/>
                        <a:ea typeface="MS PGothic"/>
                        <a:cs typeface="Arial"/>
                      </a:endParaRPr>
                    </a:p>
                    <a:p>
                      <a:pPr algn="just">
                        <a:lnSpc>
                          <a:spcPts val="1500"/>
                        </a:lnSpc>
                        <a:spcAft>
                          <a:spcPts val="0"/>
                        </a:spcAft>
                      </a:pPr>
                      <a:r>
                        <a:rPr lang="en-US" sz="800" kern="100">
                          <a:latin typeface="Times New Roman"/>
                          <a:ea typeface="Times New Roman"/>
                          <a:cs typeface="Times New Roman"/>
                        </a:rPr>
                        <a:t>1 to select students who can attend extra classes</a:t>
                      </a:r>
                      <a:endParaRPr lang="en-ZA" sz="800" kern="100">
                        <a:latin typeface="Calibri"/>
                        <a:ea typeface="Times New Roman"/>
                        <a:cs typeface="Times New Roman"/>
                      </a:endParaRPr>
                    </a:p>
                    <a:p>
                      <a:pPr algn="just">
                        <a:lnSpc>
                          <a:spcPts val="1500"/>
                        </a:lnSpc>
                        <a:spcAft>
                          <a:spcPts val="0"/>
                        </a:spcAft>
                      </a:pPr>
                      <a:r>
                        <a:rPr lang="en-US" sz="800" kern="100">
                          <a:latin typeface="Times New Roman"/>
                          <a:ea typeface="Times New Roman"/>
                          <a:cs typeface="Times New Roman"/>
                        </a:rPr>
                        <a:t>2-2 Identify teachers who can offer mathematics extra classes</a:t>
                      </a:r>
                      <a:endParaRPr lang="en-ZA" sz="800" kern="100">
                        <a:latin typeface="Calibri"/>
                        <a:ea typeface="Times New Roman"/>
                        <a:cs typeface="Times New Roman"/>
                      </a:endParaRPr>
                    </a:p>
                    <a:p>
                      <a:pPr algn="just">
                        <a:lnSpc>
                          <a:spcPts val="1500"/>
                        </a:lnSpc>
                        <a:spcAft>
                          <a:spcPts val="0"/>
                        </a:spcAft>
                      </a:pPr>
                      <a:r>
                        <a:rPr lang="en-US" sz="800" kern="100">
                          <a:latin typeface="Times New Roman"/>
                          <a:ea typeface="Times New Roman"/>
                          <a:cs typeface="Times New Roman"/>
                        </a:rPr>
                        <a:t>2-3 develop special worksheets for students who attend mathematics extra classes</a:t>
                      </a:r>
                      <a:endParaRPr lang="en-ZA" sz="800" kern="100">
                        <a:latin typeface="Calibri"/>
                        <a:ea typeface="Times New Roman"/>
                        <a:cs typeface="Times New Roman"/>
                      </a:endParaRPr>
                    </a:p>
                    <a:p>
                      <a:pPr algn="just">
                        <a:lnSpc>
                          <a:spcPts val="1500"/>
                        </a:lnSpc>
                        <a:spcAft>
                          <a:spcPts val="0"/>
                        </a:spcAft>
                      </a:pPr>
                      <a:r>
                        <a:rPr lang="en-US" sz="800" kern="100">
                          <a:latin typeface="Times New Roman"/>
                          <a:ea typeface="Times New Roman"/>
                          <a:cs typeface="Times New Roman"/>
                        </a:rPr>
                        <a:t>2-4 support students who attend extra classes</a:t>
                      </a:r>
                      <a:endParaRPr lang="en-ZA" sz="800" kern="100">
                        <a:latin typeface="Calibri"/>
                        <a:ea typeface="Times New Roman"/>
                        <a:cs typeface="Times New Roman"/>
                      </a:endParaRPr>
                    </a:p>
                    <a:p>
                      <a:pPr algn="just">
                        <a:lnSpc>
                          <a:spcPts val="1500"/>
                        </a:lnSpc>
                        <a:spcAft>
                          <a:spcPts val="0"/>
                        </a:spcAft>
                      </a:pPr>
                      <a:r>
                        <a:rPr lang="en-US" sz="800" kern="100">
                          <a:latin typeface="Times New Roman"/>
                          <a:ea typeface="Times New Roman"/>
                          <a:cs typeface="Times New Roman"/>
                        </a:rPr>
                        <a:t>2-5 graduate students who have shown great improvement in mathematics to </a:t>
                      </a:r>
                      <a:endParaRPr lang="en-ZA" sz="800" kern="100">
                        <a:latin typeface="Calibri"/>
                        <a:ea typeface="Times New Roman"/>
                        <a:cs typeface="Times New Roman"/>
                      </a:endParaRPr>
                    </a:p>
                    <a:p>
                      <a:pPr algn="just">
                        <a:lnSpc>
                          <a:spcPts val="1500"/>
                        </a:lnSpc>
                        <a:spcAft>
                          <a:spcPts val="0"/>
                        </a:spcAft>
                      </a:pPr>
                      <a:r>
                        <a:rPr lang="en-US" sz="800" kern="100">
                          <a:latin typeface="Times New Roman"/>
                          <a:ea typeface="Times New Roman"/>
                          <a:cs typeface="Times New Roman"/>
                        </a:rPr>
                        <a:t>    the expert group of students</a:t>
                      </a:r>
                      <a:endParaRPr lang="en-ZA" sz="800" kern="100">
                        <a:latin typeface="Calibri"/>
                        <a:ea typeface="Times New Roman"/>
                        <a:cs typeface="Times New Roman"/>
                      </a:endParaRPr>
                    </a:p>
                    <a:p>
                      <a:pPr algn="just">
                        <a:lnSpc>
                          <a:spcPts val="1500"/>
                        </a:lnSpc>
                        <a:spcAft>
                          <a:spcPts val="0"/>
                        </a:spcAft>
                      </a:pPr>
                      <a:r>
                        <a:rPr lang="en-US" sz="800" kern="100">
                          <a:latin typeface="Times New Roman"/>
                          <a:ea typeface="Times New Roman"/>
                          <a:cs typeface="Times New Roman"/>
                        </a:rPr>
                        <a:t>2-6 Involve parents in supporting the students who attend extra classes</a:t>
                      </a:r>
                      <a:endParaRPr lang="en-ZA" sz="800" kern="100">
                        <a:latin typeface="Calibri"/>
                        <a:ea typeface="Times New Roman"/>
                        <a:cs typeface="Times New Roman"/>
                      </a:endParaRPr>
                    </a:p>
                    <a:p>
                      <a:pPr algn="just">
                        <a:lnSpc>
                          <a:spcPts val="1500"/>
                        </a:lnSpc>
                        <a:spcAft>
                          <a:spcPts val="0"/>
                        </a:spcAft>
                      </a:pPr>
                      <a:r>
                        <a:rPr lang="en-US" sz="800" kern="100">
                          <a:latin typeface="Times New Roman"/>
                          <a:ea typeface="Times New Roman"/>
                          <a:cs typeface="Times New Roman"/>
                        </a:rPr>
                        <a:t>2-7 To support teachers in their attempt to improve mathematics method of teaching </a:t>
                      </a:r>
                      <a:endParaRPr lang="en-ZA" sz="800" kern="100">
                        <a:latin typeface="Calibri"/>
                        <a:ea typeface="Times New Roman"/>
                        <a:cs typeface="Times New Roman"/>
                      </a:endParaRPr>
                    </a:p>
                    <a:p>
                      <a:pPr algn="just">
                        <a:spcAft>
                          <a:spcPts val="0"/>
                        </a:spcAft>
                      </a:pPr>
                      <a:r>
                        <a:rPr lang="en-US" sz="800" kern="100">
                          <a:latin typeface="Times New Roman"/>
                          <a:ea typeface="Times New Roman"/>
                          <a:cs typeface="Times New Roman"/>
                        </a:rPr>
                        <a:t>2-8 To award students who do well in mathematics</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kern="100">
                          <a:latin typeface="Palatino Linotype"/>
                          <a:ea typeface="MS PGothic"/>
                          <a:cs typeface="Arial"/>
                        </a:rPr>
                        <a:t>Give learners opportunity to perform best according to their ability. To cultivate the love, Value and appreciation of Mathematics.</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100">
                        <a:latin typeface="Palatino Linotype"/>
                        <a:ea typeface="MS PGothic"/>
                        <a:cs typeface="Arial"/>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endParaRPr lang="en-US" sz="800" kern="100">
                        <a:latin typeface="Palatino Linotype"/>
                        <a:ea typeface="MS PGothic"/>
                        <a:cs typeface="Arial"/>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endParaRPr lang="en-ZA" sz="800"/>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800"/>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100">
                        <a:latin typeface="Palatino Linotype"/>
                        <a:ea typeface="MS PGothic"/>
                        <a:cs typeface="Arial"/>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100">
                        <a:latin typeface="Palatino Linotype"/>
                        <a:ea typeface="MS PGothic"/>
                        <a:cs typeface="Arial"/>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100">
                          <a:latin typeface="Palatino Linotype"/>
                          <a:ea typeface="MS PGothic"/>
                          <a:cs typeface="Arial"/>
                        </a:rPr>
                        <a:t>Mrs. Motshegwa</a:t>
                      </a:r>
                      <a:endParaRPr lang="en-ZA" sz="800" kern="10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a:solidFill>
                            <a:srgbClr val="C00000"/>
                          </a:solidFill>
                          <a:latin typeface="Palatino Linotype"/>
                          <a:ea typeface="MS PGothic"/>
                          <a:cs typeface="Arial"/>
                        </a:rPr>
                        <a:t>Mathematic teachers</a:t>
                      </a:r>
                      <a:endParaRPr lang="en-ZA" sz="800" kern="100" dirty="0">
                        <a:latin typeface="Calibri"/>
                        <a:ea typeface="Times New Roman"/>
                        <a:cs typeface="Times New Roman"/>
                      </a:endParaRPr>
                    </a:p>
                    <a:p>
                      <a:pPr algn="just">
                        <a:spcAft>
                          <a:spcPts val="0"/>
                        </a:spcAft>
                      </a:pPr>
                      <a:r>
                        <a:rPr lang="en-US" sz="800" b="1" kern="100" dirty="0">
                          <a:solidFill>
                            <a:srgbClr val="C00000"/>
                          </a:solidFill>
                          <a:latin typeface="Palatino Linotype"/>
                          <a:ea typeface="MS PGothic"/>
                          <a:cs typeface="Arial"/>
                        </a:rPr>
                        <a:t>Grade 1-7</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Ms. </a:t>
                      </a:r>
                      <a:r>
                        <a:rPr lang="en-US" sz="800" kern="100" dirty="0" err="1">
                          <a:latin typeface="Palatino Linotype"/>
                          <a:ea typeface="MS PGothic"/>
                          <a:cs typeface="Arial"/>
                        </a:rPr>
                        <a:t>Dube</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Mrs. Frank</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Ms. </a:t>
                      </a:r>
                      <a:r>
                        <a:rPr lang="en-US" sz="800" kern="100" dirty="0" err="1">
                          <a:latin typeface="Palatino Linotype"/>
                          <a:ea typeface="MS PGothic"/>
                          <a:cs typeface="Arial"/>
                        </a:rPr>
                        <a:t>Mkhonto</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Mr. </a:t>
                      </a:r>
                      <a:r>
                        <a:rPr lang="en-US" sz="800" kern="100" dirty="0" err="1">
                          <a:latin typeface="Palatino Linotype"/>
                          <a:ea typeface="MS PGothic"/>
                          <a:cs typeface="Arial"/>
                        </a:rPr>
                        <a:t>Sadiki</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Ms. </a:t>
                      </a:r>
                      <a:r>
                        <a:rPr lang="en-US" sz="800" kern="100" dirty="0" err="1">
                          <a:latin typeface="Palatino Linotype"/>
                          <a:ea typeface="MS PGothic"/>
                          <a:cs typeface="Arial"/>
                        </a:rPr>
                        <a:t>Maelane</a:t>
                      </a:r>
                      <a:endParaRPr lang="en-ZA" sz="800" kern="100" dirty="0">
                        <a:latin typeface="Calibri"/>
                        <a:ea typeface="Times New Roman"/>
                        <a:cs typeface="Times New Roman"/>
                      </a:endParaRPr>
                    </a:p>
                    <a:p>
                      <a:pPr algn="just">
                        <a:spcAft>
                          <a:spcPts val="0"/>
                        </a:spcAft>
                      </a:pPr>
                      <a:r>
                        <a:rPr lang="en-US" sz="800" kern="100" dirty="0">
                          <a:latin typeface="Palatino Linotype"/>
                          <a:ea typeface="MS PGothic"/>
                          <a:cs typeface="Arial"/>
                        </a:rPr>
                        <a:t>Mrs. </a:t>
                      </a:r>
                      <a:r>
                        <a:rPr lang="en-US" sz="800" kern="100" dirty="0" err="1">
                          <a:latin typeface="Palatino Linotype"/>
                          <a:ea typeface="MS PGothic"/>
                          <a:cs typeface="Arial"/>
                        </a:rPr>
                        <a:t>Motshegwa</a:t>
                      </a:r>
                      <a:endParaRPr lang="en-ZA" sz="800" kern="100" dirty="0">
                        <a:latin typeface="Calibri"/>
                        <a:ea typeface="Times New Roman"/>
                        <a:cs typeface="Times New Roman"/>
                      </a:endParaRPr>
                    </a:p>
                    <a:p>
                      <a:pPr algn="l">
                        <a:spcAft>
                          <a:spcPts val="0"/>
                        </a:spcAft>
                      </a:pPr>
                      <a:r>
                        <a:rPr lang="en-US" sz="800" kern="100" dirty="0">
                          <a:latin typeface="Palatino Linotype"/>
                          <a:ea typeface="MS PGothic"/>
                          <a:cs typeface="Arial"/>
                        </a:rPr>
                        <a:t>Mr. Mukwena</a:t>
                      </a:r>
                      <a:endParaRPr lang="en-ZA" sz="800" kern="100" dirty="0">
                        <a:latin typeface="Calibri"/>
                        <a:ea typeface="Times New Roman"/>
                        <a:cs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Date Placeholder 4"/>
          <p:cNvSpPr>
            <a:spLocks noGrp="1"/>
          </p:cNvSpPr>
          <p:nvPr>
            <p:ph type="dt" sz="half" idx="10"/>
          </p:nvPr>
        </p:nvSpPr>
        <p:spPr/>
        <p:txBody>
          <a:bodyPr/>
          <a:lstStyle/>
          <a:p>
            <a:fld id="{A439A106-36D3-442B-ACC5-71490F814F8F}" type="datetime1">
              <a:rPr lang="en-ZA" smtClean="0"/>
              <a:pPr/>
              <a:t>2012/03/01</a:t>
            </a:fld>
            <a:endParaRPr lang="en-ZA"/>
          </a:p>
        </p:txBody>
      </p:sp>
      <p:sp>
        <p:nvSpPr>
          <p:cNvPr id="7" name="Slide Number Placeholder 6"/>
          <p:cNvSpPr>
            <a:spLocks noGrp="1"/>
          </p:cNvSpPr>
          <p:nvPr>
            <p:ph type="sldNum" sz="quarter" idx="12"/>
          </p:nvPr>
        </p:nvSpPr>
        <p:spPr/>
        <p:txBody>
          <a:bodyPr/>
          <a:lstStyle/>
          <a:p>
            <a:fld id="{49A6DB1C-BA97-4E73-9C69-73B8C1E59665}" type="slidenum">
              <a:rPr lang="en-ZA" smtClean="0"/>
              <a:pPr/>
              <a:t>9</a:t>
            </a:fld>
            <a:endParaRPr lang="en-ZA"/>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350</TotalTime>
  <Words>1421</Words>
  <Application>Microsoft Office PowerPoint</Application>
  <PresentationFormat>On-screen Show (4:3)</PresentationFormat>
  <Paragraphs>266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ACTION PLAN</vt:lpstr>
      <vt:lpstr>Slide 2</vt:lpstr>
      <vt:lpstr>WHAT I LEARNED IN JAPAN</vt:lpstr>
      <vt:lpstr>Continued…</vt:lpstr>
      <vt:lpstr>Slide 5</vt:lpstr>
      <vt:lpstr>Output 1 The understanding of teaching mathematics outcomes, assessment standards and   mathematics content is improved by all educators </vt:lpstr>
      <vt:lpstr>Slide 7</vt:lpstr>
      <vt:lpstr>Slide 8</vt:lpstr>
      <vt:lpstr>Slide 9</vt:lpstr>
      <vt:lpstr>Slide 10</vt:lpstr>
      <vt:lpstr>Slide 11</vt:lpstr>
      <vt:lpstr>  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dc:title>
  <dc:creator>MUKWENA</dc:creator>
  <cp:lastModifiedBy>MUKWENA</cp:lastModifiedBy>
  <cp:revision>51</cp:revision>
  <dcterms:created xsi:type="dcterms:W3CDTF">2012-02-29T02:50:18Z</dcterms:created>
  <dcterms:modified xsi:type="dcterms:W3CDTF">2012-03-01T02:07:27Z</dcterms:modified>
</cp:coreProperties>
</file>